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5"/>
  </p:notesMasterIdLst>
  <p:sldIdLst>
    <p:sldId id="256" r:id="rId2"/>
    <p:sldId id="343" r:id="rId3"/>
    <p:sldId id="521" r:id="rId4"/>
    <p:sldId id="536" r:id="rId5"/>
    <p:sldId id="538" r:id="rId6"/>
    <p:sldId id="537" r:id="rId7"/>
    <p:sldId id="540" r:id="rId8"/>
    <p:sldId id="539" r:id="rId9"/>
    <p:sldId id="541" r:id="rId10"/>
    <p:sldId id="359" r:id="rId11"/>
    <p:sldId id="354" r:id="rId12"/>
    <p:sldId id="423" r:id="rId13"/>
    <p:sldId id="54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4"/>
    <p:restoredTop sz="86383"/>
  </p:normalViewPr>
  <p:slideViewPr>
    <p:cSldViewPr snapToGrid="0" snapToObjects="1">
      <p:cViewPr varScale="1">
        <p:scale>
          <a:sx n="116" d="100"/>
          <a:sy n="11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9EF5B-051B-E341-8A8E-D399AF2189C7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3D0A8524-1DA8-DC41-AE35-D73486862533}">
      <dgm:prSet phldrT="[Texto]" custT="1"/>
      <dgm:spPr/>
      <dgm:t>
        <a:bodyPr/>
        <a:lstStyle/>
        <a:p>
          <a:r>
            <a:rPr lang="es-ES" sz="1000" b="1" dirty="0"/>
            <a:t>Nivel</a:t>
          </a:r>
        </a:p>
        <a:p>
          <a:r>
            <a:rPr lang="es-ES" sz="1000" b="1" dirty="0"/>
            <a:t> Estratégico</a:t>
          </a:r>
        </a:p>
      </dgm:t>
    </dgm:pt>
    <dgm:pt modelId="{80E7C612-3C40-1447-BA5E-F21BF3E35F05}" type="parTrans" cxnId="{71FF091B-8343-4947-8032-3BE441EB853F}">
      <dgm:prSet/>
      <dgm:spPr/>
      <dgm:t>
        <a:bodyPr/>
        <a:lstStyle/>
        <a:p>
          <a:endParaRPr lang="es-ES"/>
        </a:p>
      </dgm:t>
    </dgm:pt>
    <dgm:pt modelId="{29140710-7B93-4A4D-A82B-706F49D5BDC8}" type="sibTrans" cxnId="{71FF091B-8343-4947-8032-3BE441EB853F}">
      <dgm:prSet/>
      <dgm:spPr/>
      <dgm:t>
        <a:bodyPr/>
        <a:lstStyle/>
        <a:p>
          <a:endParaRPr lang="es-ES"/>
        </a:p>
      </dgm:t>
    </dgm:pt>
    <dgm:pt modelId="{692E5948-B195-CC40-80BB-38EB13F07DDE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dirty="0"/>
            <a:t>Nivel de Gestión y Administración</a:t>
          </a:r>
        </a:p>
      </dgm:t>
    </dgm:pt>
    <dgm:pt modelId="{97929718-17D0-B147-88A4-6D33B2B5CB1B}" type="parTrans" cxnId="{5AFE1D93-E63F-B447-B862-807F19E7CC0F}">
      <dgm:prSet/>
      <dgm:spPr/>
      <dgm:t>
        <a:bodyPr/>
        <a:lstStyle/>
        <a:p>
          <a:endParaRPr lang="es-ES"/>
        </a:p>
      </dgm:t>
    </dgm:pt>
    <dgm:pt modelId="{C116F66E-16FE-FC4A-825C-A588C34B056C}" type="sibTrans" cxnId="{5AFE1D93-E63F-B447-B862-807F19E7CC0F}">
      <dgm:prSet/>
      <dgm:spPr/>
      <dgm:t>
        <a:bodyPr/>
        <a:lstStyle/>
        <a:p>
          <a:endParaRPr lang="es-ES"/>
        </a:p>
      </dgm:t>
    </dgm:pt>
    <dgm:pt modelId="{FCE99901-72DB-5F40-8FC0-621AB4E36FC3}">
      <dgm:prSet phldrT="[Texto]"/>
      <dgm:spPr/>
      <dgm:t>
        <a:bodyPr/>
        <a:lstStyle/>
        <a:p>
          <a:r>
            <a:rPr lang="es-ES" dirty="0"/>
            <a:t>Nivel de Conocimiento</a:t>
          </a:r>
        </a:p>
      </dgm:t>
    </dgm:pt>
    <dgm:pt modelId="{15A5910B-F609-7641-A5E4-E39862B18163}" type="parTrans" cxnId="{5E17C573-342D-9B48-B2BA-B67CD7B443D0}">
      <dgm:prSet/>
      <dgm:spPr/>
      <dgm:t>
        <a:bodyPr/>
        <a:lstStyle/>
        <a:p>
          <a:endParaRPr lang="es-ES"/>
        </a:p>
      </dgm:t>
    </dgm:pt>
    <dgm:pt modelId="{750AD521-03BA-6049-BB29-FACC5FC6F888}" type="sibTrans" cxnId="{5E17C573-342D-9B48-B2BA-B67CD7B443D0}">
      <dgm:prSet/>
      <dgm:spPr/>
      <dgm:t>
        <a:bodyPr/>
        <a:lstStyle/>
        <a:p>
          <a:endParaRPr lang="es-ES"/>
        </a:p>
      </dgm:t>
    </dgm:pt>
    <dgm:pt modelId="{D91F34D5-2EE3-1E41-A732-7B30548411A6}">
      <dgm:prSet/>
      <dgm:spPr/>
      <dgm:t>
        <a:bodyPr/>
        <a:lstStyle/>
        <a:p>
          <a:r>
            <a:rPr lang="es-ES" dirty="0"/>
            <a:t>Nivel Operativo</a:t>
          </a:r>
        </a:p>
      </dgm:t>
    </dgm:pt>
    <dgm:pt modelId="{E22035F6-3864-614A-8E7F-98BBD42E21D9}" type="parTrans" cxnId="{FA4B3345-F214-1641-9BDA-FBEEE604B225}">
      <dgm:prSet/>
      <dgm:spPr/>
      <dgm:t>
        <a:bodyPr/>
        <a:lstStyle/>
        <a:p>
          <a:endParaRPr lang="es-ES"/>
        </a:p>
      </dgm:t>
    </dgm:pt>
    <dgm:pt modelId="{4BE8E1FB-9B99-0F46-BD0F-8ECEB45ABD00}" type="sibTrans" cxnId="{FA4B3345-F214-1641-9BDA-FBEEE604B225}">
      <dgm:prSet/>
      <dgm:spPr/>
      <dgm:t>
        <a:bodyPr/>
        <a:lstStyle/>
        <a:p>
          <a:endParaRPr lang="es-ES"/>
        </a:p>
      </dgm:t>
    </dgm:pt>
    <dgm:pt modelId="{6F3DD87E-10F3-4C4D-98BD-32FEA5741DB6}" type="pres">
      <dgm:prSet presAssocID="{5EF9EF5B-051B-E341-8A8E-D399AF2189C7}" presName="Name0" presStyleCnt="0">
        <dgm:presLayoutVars>
          <dgm:dir/>
          <dgm:animLvl val="lvl"/>
          <dgm:resizeHandles val="exact"/>
        </dgm:presLayoutVars>
      </dgm:prSet>
      <dgm:spPr/>
    </dgm:pt>
    <dgm:pt modelId="{33C96563-5CF8-5E4F-A46D-1F50111D7439}" type="pres">
      <dgm:prSet presAssocID="{3D0A8524-1DA8-DC41-AE35-D73486862533}" presName="Name8" presStyleCnt="0"/>
      <dgm:spPr/>
    </dgm:pt>
    <dgm:pt modelId="{0ADA5A0A-5A7B-964D-B021-5E376496E941}" type="pres">
      <dgm:prSet presAssocID="{3D0A8524-1DA8-DC41-AE35-D73486862533}" presName="level" presStyleLbl="node1" presStyleIdx="0" presStyleCnt="4" custLinFactNeighborX="-332">
        <dgm:presLayoutVars>
          <dgm:chMax val="1"/>
          <dgm:bulletEnabled val="1"/>
        </dgm:presLayoutVars>
      </dgm:prSet>
      <dgm:spPr/>
    </dgm:pt>
    <dgm:pt modelId="{501DC587-E25A-874F-B8DE-6441B97A29C7}" type="pres">
      <dgm:prSet presAssocID="{3D0A8524-1DA8-DC41-AE35-D7348686253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EB2B087-2ECB-6649-B843-B0C5B1C780AD}" type="pres">
      <dgm:prSet presAssocID="{692E5948-B195-CC40-80BB-38EB13F07DDE}" presName="Name8" presStyleCnt="0"/>
      <dgm:spPr/>
    </dgm:pt>
    <dgm:pt modelId="{82AE6E56-67EF-EF47-9DC1-9799DBE32A4F}" type="pres">
      <dgm:prSet presAssocID="{692E5948-B195-CC40-80BB-38EB13F07DDE}" presName="level" presStyleLbl="node1" presStyleIdx="1" presStyleCnt="4">
        <dgm:presLayoutVars>
          <dgm:chMax val="1"/>
          <dgm:bulletEnabled val="1"/>
        </dgm:presLayoutVars>
      </dgm:prSet>
      <dgm:spPr/>
    </dgm:pt>
    <dgm:pt modelId="{37CC7DD8-164E-AD4C-B74C-BF6FBB420845}" type="pres">
      <dgm:prSet presAssocID="{692E5948-B195-CC40-80BB-38EB13F07D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4357-6B72-1A4D-9BB4-7A1EE2BDCEE3}" type="pres">
      <dgm:prSet presAssocID="{FCE99901-72DB-5F40-8FC0-621AB4E36FC3}" presName="Name8" presStyleCnt="0"/>
      <dgm:spPr/>
    </dgm:pt>
    <dgm:pt modelId="{B1486823-759E-5B45-9A69-B5D9EE3B6C23}" type="pres">
      <dgm:prSet presAssocID="{FCE99901-72DB-5F40-8FC0-621AB4E36FC3}" presName="level" presStyleLbl="node1" presStyleIdx="2" presStyleCnt="4">
        <dgm:presLayoutVars>
          <dgm:chMax val="1"/>
          <dgm:bulletEnabled val="1"/>
        </dgm:presLayoutVars>
      </dgm:prSet>
      <dgm:spPr/>
    </dgm:pt>
    <dgm:pt modelId="{610B1545-F7D0-CD46-BC6D-3648B9052AAA}" type="pres">
      <dgm:prSet presAssocID="{FCE99901-72DB-5F40-8FC0-621AB4E36FC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3A9CA14-AEB6-0743-8835-08C935540C15}" type="pres">
      <dgm:prSet presAssocID="{D91F34D5-2EE3-1E41-A732-7B30548411A6}" presName="Name8" presStyleCnt="0"/>
      <dgm:spPr/>
    </dgm:pt>
    <dgm:pt modelId="{61FA09DF-0F2F-9240-B906-F7C077204A1E}" type="pres">
      <dgm:prSet presAssocID="{D91F34D5-2EE3-1E41-A732-7B30548411A6}" presName="level" presStyleLbl="node1" presStyleIdx="3" presStyleCnt="4">
        <dgm:presLayoutVars>
          <dgm:chMax val="1"/>
          <dgm:bulletEnabled val="1"/>
        </dgm:presLayoutVars>
      </dgm:prSet>
      <dgm:spPr/>
    </dgm:pt>
    <dgm:pt modelId="{247FC308-10FA-A14E-8F38-37908C926267}" type="pres">
      <dgm:prSet presAssocID="{D91F34D5-2EE3-1E41-A732-7B30548411A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D3FD816-2E30-CD42-A667-B6386B58155C}" type="presOf" srcId="{FCE99901-72DB-5F40-8FC0-621AB4E36FC3}" destId="{610B1545-F7D0-CD46-BC6D-3648B9052AAA}" srcOrd="1" destOrd="0" presId="urn:microsoft.com/office/officeart/2005/8/layout/pyramid1"/>
    <dgm:cxn modelId="{71FF091B-8343-4947-8032-3BE441EB853F}" srcId="{5EF9EF5B-051B-E341-8A8E-D399AF2189C7}" destId="{3D0A8524-1DA8-DC41-AE35-D73486862533}" srcOrd="0" destOrd="0" parTransId="{80E7C612-3C40-1447-BA5E-F21BF3E35F05}" sibTransId="{29140710-7B93-4A4D-A82B-706F49D5BDC8}"/>
    <dgm:cxn modelId="{AD1F1F3E-BFDE-044F-9161-CA6F1210F288}" type="presOf" srcId="{3D0A8524-1DA8-DC41-AE35-D73486862533}" destId="{0ADA5A0A-5A7B-964D-B021-5E376496E941}" srcOrd="0" destOrd="0" presId="urn:microsoft.com/office/officeart/2005/8/layout/pyramid1"/>
    <dgm:cxn modelId="{FA4B3345-F214-1641-9BDA-FBEEE604B225}" srcId="{5EF9EF5B-051B-E341-8A8E-D399AF2189C7}" destId="{D91F34D5-2EE3-1E41-A732-7B30548411A6}" srcOrd="3" destOrd="0" parTransId="{E22035F6-3864-614A-8E7F-98BBD42E21D9}" sibTransId="{4BE8E1FB-9B99-0F46-BD0F-8ECEB45ABD00}"/>
    <dgm:cxn modelId="{1F5DD868-2372-A24C-A62F-34E55AC0E278}" type="presOf" srcId="{D91F34D5-2EE3-1E41-A732-7B30548411A6}" destId="{61FA09DF-0F2F-9240-B906-F7C077204A1E}" srcOrd="0" destOrd="0" presId="urn:microsoft.com/office/officeart/2005/8/layout/pyramid1"/>
    <dgm:cxn modelId="{5E17C573-342D-9B48-B2BA-B67CD7B443D0}" srcId="{5EF9EF5B-051B-E341-8A8E-D399AF2189C7}" destId="{FCE99901-72DB-5F40-8FC0-621AB4E36FC3}" srcOrd="2" destOrd="0" parTransId="{15A5910B-F609-7641-A5E4-E39862B18163}" sibTransId="{750AD521-03BA-6049-BB29-FACC5FC6F888}"/>
    <dgm:cxn modelId="{5AFE1D93-E63F-B447-B862-807F19E7CC0F}" srcId="{5EF9EF5B-051B-E341-8A8E-D399AF2189C7}" destId="{692E5948-B195-CC40-80BB-38EB13F07DDE}" srcOrd="1" destOrd="0" parTransId="{97929718-17D0-B147-88A4-6D33B2B5CB1B}" sibTransId="{C116F66E-16FE-FC4A-825C-A588C34B056C}"/>
    <dgm:cxn modelId="{CC359FAB-71E4-2946-AC20-A10D078A1ABF}" type="presOf" srcId="{692E5948-B195-CC40-80BB-38EB13F07DDE}" destId="{37CC7DD8-164E-AD4C-B74C-BF6FBB420845}" srcOrd="1" destOrd="0" presId="urn:microsoft.com/office/officeart/2005/8/layout/pyramid1"/>
    <dgm:cxn modelId="{A53F52B5-0448-3041-A66B-9BCF20D48C92}" type="presOf" srcId="{5EF9EF5B-051B-E341-8A8E-D399AF2189C7}" destId="{6F3DD87E-10F3-4C4D-98BD-32FEA5741DB6}" srcOrd="0" destOrd="0" presId="urn:microsoft.com/office/officeart/2005/8/layout/pyramid1"/>
    <dgm:cxn modelId="{77FC30CC-D3FB-2847-A154-3D2D71DC0A19}" type="presOf" srcId="{692E5948-B195-CC40-80BB-38EB13F07DDE}" destId="{82AE6E56-67EF-EF47-9DC1-9799DBE32A4F}" srcOrd="0" destOrd="0" presId="urn:microsoft.com/office/officeart/2005/8/layout/pyramid1"/>
    <dgm:cxn modelId="{146502CE-9282-4C48-AA05-F57C633F71BC}" type="presOf" srcId="{3D0A8524-1DA8-DC41-AE35-D73486862533}" destId="{501DC587-E25A-874F-B8DE-6441B97A29C7}" srcOrd="1" destOrd="0" presId="urn:microsoft.com/office/officeart/2005/8/layout/pyramid1"/>
    <dgm:cxn modelId="{A67BAEE9-5455-F644-B38F-03469A8EC07D}" type="presOf" srcId="{D91F34D5-2EE3-1E41-A732-7B30548411A6}" destId="{247FC308-10FA-A14E-8F38-37908C926267}" srcOrd="1" destOrd="0" presId="urn:microsoft.com/office/officeart/2005/8/layout/pyramid1"/>
    <dgm:cxn modelId="{8B45EAFB-862C-0F44-A2B4-89FF023987E4}" type="presOf" srcId="{FCE99901-72DB-5F40-8FC0-621AB4E36FC3}" destId="{B1486823-759E-5B45-9A69-B5D9EE3B6C23}" srcOrd="0" destOrd="0" presId="urn:microsoft.com/office/officeart/2005/8/layout/pyramid1"/>
    <dgm:cxn modelId="{DF6B0B20-54AA-594A-AC21-5B6C76E2C37E}" type="presParOf" srcId="{6F3DD87E-10F3-4C4D-98BD-32FEA5741DB6}" destId="{33C96563-5CF8-5E4F-A46D-1F50111D7439}" srcOrd="0" destOrd="0" presId="urn:microsoft.com/office/officeart/2005/8/layout/pyramid1"/>
    <dgm:cxn modelId="{D5815104-BAC5-BC48-A945-B8912509B015}" type="presParOf" srcId="{33C96563-5CF8-5E4F-A46D-1F50111D7439}" destId="{0ADA5A0A-5A7B-964D-B021-5E376496E941}" srcOrd="0" destOrd="0" presId="urn:microsoft.com/office/officeart/2005/8/layout/pyramid1"/>
    <dgm:cxn modelId="{FE2D1B08-10D2-564F-80AB-EBEDFE580EC0}" type="presParOf" srcId="{33C96563-5CF8-5E4F-A46D-1F50111D7439}" destId="{501DC587-E25A-874F-B8DE-6441B97A29C7}" srcOrd="1" destOrd="0" presId="urn:microsoft.com/office/officeart/2005/8/layout/pyramid1"/>
    <dgm:cxn modelId="{2755DCC3-47BA-0349-9240-7B0581902120}" type="presParOf" srcId="{6F3DD87E-10F3-4C4D-98BD-32FEA5741DB6}" destId="{6EB2B087-2ECB-6649-B843-B0C5B1C780AD}" srcOrd="1" destOrd="0" presId="urn:microsoft.com/office/officeart/2005/8/layout/pyramid1"/>
    <dgm:cxn modelId="{0FBAF962-F5CD-D84C-BA1B-5667939412BA}" type="presParOf" srcId="{6EB2B087-2ECB-6649-B843-B0C5B1C780AD}" destId="{82AE6E56-67EF-EF47-9DC1-9799DBE32A4F}" srcOrd="0" destOrd="0" presId="urn:microsoft.com/office/officeart/2005/8/layout/pyramid1"/>
    <dgm:cxn modelId="{D60764D9-78A1-0F4B-98E5-2B39675AC042}" type="presParOf" srcId="{6EB2B087-2ECB-6649-B843-B0C5B1C780AD}" destId="{37CC7DD8-164E-AD4C-B74C-BF6FBB420845}" srcOrd="1" destOrd="0" presId="urn:microsoft.com/office/officeart/2005/8/layout/pyramid1"/>
    <dgm:cxn modelId="{3299378E-8505-7146-AD7C-8389D001775B}" type="presParOf" srcId="{6F3DD87E-10F3-4C4D-98BD-32FEA5741DB6}" destId="{BF714357-6B72-1A4D-9BB4-7A1EE2BDCEE3}" srcOrd="2" destOrd="0" presId="urn:microsoft.com/office/officeart/2005/8/layout/pyramid1"/>
    <dgm:cxn modelId="{E3E8BBD7-CB8A-B842-8B38-C2EAE53D451A}" type="presParOf" srcId="{BF714357-6B72-1A4D-9BB4-7A1EE2BDCEE3}" destId="{B1486823-759E-5B45-9A69-B5D9EE3B6C23}" srcOrd="0" destOrd="0" presId="urn:microsoft.com/office/officeart/2005/8/layout/pyramid1"/>
    <dgm:cxn modelId="{B1C103BD-E475-D541-A153-CBD03A45A783}" type="presParOf" srcId="{BF714357-6B72-1A4D-9BB4-7A1EE2BDCEE3}" destId="{610B1545-F7D0-CD46-BC6D-3648B9052AAA}" srcOrd="1" destOrd="0" presId="urn:microsoft.com/office/officeart/2005/8/layout/pyramid1"/>
    <dgm:cxn modelId="{D3191C1B-F79B-DE46-B9DE-5BF986686487}" type="presParOf" srcId="{6F3DD87E-10F3-4C4D-98BD-32FEA5741DB6}" destId="{83A9CA14-AEB6-0743-8835-08C935540C15}" srcOrd="3" destOrd="0" presId="urn:microsoft.com/office/officeart/2005/8/layout/pyramid1"/>
    <dgm:cxn modelId="{14C962AC-1F59-FA41-96C9-DB79DCABC107}" type="presParOf" srcId="{83A9CA14-AEB6-0743-8835-08C935540C15}" destId="{61FA09DF-0F2F-9240-B906-F7C077204A1E}" srcOrd="0" destOrd="0" presId="urn:microsoft.com/office/officeart/2005/8/layout/pyramid1"/>
    <dgm:cxn modelId="{5425B711-F668-A64B-A2F9-08E864E502DC}" type="presParOf" srcId="{83A9CA14-AEB6-0743-8835-08C935540C15}" destId="{247FC308-10FA-A14E-8F38-37908C92626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A5A0A-5A7B-964D-B021-5E376496E941}">
      <dsp:nvSpPr>
        <dsp:cNvPr id="0" name=""/>
        <dsp:cNvSpPr/>
      </dsp:nvSpPr>
      <dsp:spPr>
        <a:xfrm>
          <a:off x="1757381" y="0"/>
          <a:ext cx="1174186" cy="884367"/>
        </a:xfrm>
        <a:prstGeom prst="trapezoid">
          <a:avLst>
            <a:gd name="adj" fmla="val 6638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Nivel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 Estratégico</a:t>
          </a:r>
        </a:p>
      </dsp:txBody>
      <dsp:txXfrm>
        <a:off x="1757381" y="0"/>
        <a:ext cx="1174186" cy="884367"/>
      </dsp:txXfrm>
    </dsp:sp>
    <dsp:sp modelId="{82AE6E56-67EF-EF47-9DC1-9799DBE32A4F}">
      <dsp:nvSpPr>
        <dsp:cNvPr id="0" name=""/>
        <dsp:cNvSpPr/>
      </dsp:nvSpPr>
      <dsp:spPr>
        <a:xfrm>
          <a:off x="1174186" y="884367"/>
          <a:ext cx="2348372" cy="884367"/>
        </a:xfrm>
        <a:prstGeom prst="trapezoid">
          <a:avLst>
            <a:gd name="adj" fmla="val 66386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Nivel de Gestión y Administración</a:t>
          </a:r>
        </a:p>
      </dsp:txBody>
      <dsp:txXfrm>
        <a:off x="1585151" y="884367"/>
        <a:ext cx="1526442" cy="884367"/>
      </dsp:txXfrm>
    </dsp:sp>
    <dsp:sp modelId="{B1486823-759E-5B45-9A69-B5D9EE3B6C23}">
      <dsp:nvSpPr>
        <dsp:cNvPr id="0" name=""/>
        <dsp:cNvSpPr/>
      </dsp:nvSpPr>
      <dsp:spPr>
        <a:xfrm>
          <a:off x="587093" y="1768733"/>
          <a:ext cx="3522558" cy="884367"/>
        </a:xfrm>
        <a:prstGeom prst="trapezoid">
          <a:avLst>
            <a:gd name="adj" fmla="val 6638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Nivel de Conocimiento</a:t>
          </a:r>
        </a:p>
      </dsp:txBody>
      <dsp:txXfrm>
        <a:off x="1203540" y="1768733"/>
        <a:ext cx="2289663" cy="884367"/>
      </dsp:txXfrm>
    </dsp:sp>
    <dsp:sp modelId="{61FA09DF-0F2F-9240-B906-F7C077204A1E}">
      <dsp:nvSpPr>
        <dsp:cNvPr id="0" name=""/>
        <dsp:cNvSpPr/>
      </dsp:nvSpPr>
      <dsp:spPr>
        <a:xfrm>
          <a:off x="0" y="2653101"/>
          <a:ext cx="4696745" cy="884367"/>
        </a:xfrm>
        <a:prstGeom prst="trapezoid">
          <a:avLst>
            <a:gd name="adj" fmla="val 6638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Nivel Operativo</a:t>
          </a:r>
        </a:p>
      </dsp:txBody>
      <dsp:txXfrm>
        <a:off x="821930" y="2653101"/>
        <a:ext cx="3052884" cy="884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32C7F-B686-B74B-A005-DACAD299B910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5D642-A6C4-0348-8465-AA22B3AA71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634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9868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450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020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0868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7946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7352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7274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271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817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6B51B2C-0B9D-FA4B-ABE6-423135991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charset="0"/>
              </a:defRPr>
            </a:lvl1pPr>
          </a:lstStyle>
          <a:p>
            <a:pPr>
              <a:defRPr/>
            </a:pPr>
            <a:endParaRPr lang="es-ES_tradnl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80EE54-8CFF-E447-B180-7333EFE1B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charset="0"/>
              </a:defRPr>
            </a:lvl1pPr>
          </a:lstStyle>
          <a:p>
            <a:pPr>
              <a:defRPr/>
            </a:pPr>
            <a:endParaRPr lang="es-ES_tradnl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89DAEE6-D7ED-2B49-A92C-180F5C55EC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488E2-F7AE-5642-B387-0EEEB7190275}" type="slidenum">
              <a:rPr lang="es-ES_tradnl" altLang="en-US"/>
              <a:pPr>
                <a:defRPr/>
              </a:pPr>
              <a:t>‹Nº›</a:t>
            </a:fld>
            <a:endParaRPr lang="es-ES_tradnl" altLang="en-US"/>
          </a:p>
        </p:txBody>
      </p:sp>
    </p:spTree>
    <p:extLst>
      <p:ext uri="{BB962C8B-B14F-4D97-AF65-F5344CB8AC3E}">
        <p14:creationId xmlns:p14="http://schemas.microsoft.com/office/powerpoint/2010/main" val="22517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5821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592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215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7901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9928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432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0261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357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1847-FB57-0349-802C-88F918EA042C}" type="datetimeFigureOut">
              <a:rPr lang="es-CL" smtClean="0"/>
              <a:t>24-10-22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5554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4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42AFD-D89D-9548-A02C-6CFB31E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4" y="2638269"/>
            <a:ext cx="8144134" cy="1572845"/>
          </a:xfrm>
        </p:spPr>
        <p:txBody>
          <a:bodyPr/>
          <a:lstStyle/>
          <a:p>
            <a:pPr algn="l"/>
            <a:r>
              <a:rPr lang="es-CL" dirty="0"/>
              <a:t>SISTEMAS DE INFORMACIÓN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32D7AF-4D13-A043-8786-CA0CB7482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689" y="4753804"/>
            <a:ext cx="8144134" cy="641600"/>
          </a:xfrm>
        </p:spPr>
        <p:txBody>
          <a:bodyPr>
            <a:normAutofit fontScale="47500" lnSpcReduction="20000"/>
          </a:bodyPr>
          <a:lstStyle/>
          <a:p>
            <a:r>
              <a:rPr lang="es-CL" sz="3600" dirty="0"/>
              <a:t>Clasificación y uso</a:t>
            </a:r>
          </a:p>
          <a:p>
            <a:r>
              <a:rPr lang="es-CL" sz="3600" dirty="0"/>
              <a:t>Parte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8A4EE6-11C5-0E48-A38B-F660A1FBEADE}"/>
              </a:ext>
            </a:extLst>
          </p:cNvPr>
          <p:cNvSpPr txBox="1"/>
          <p:nvPr/>
        </p:nvSpPr>
        <p:spPr>
          <a:xfrm>
            <a:off x="9398077" y="3299768"/>
            <a:ext cx="22900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/>
              <a:t>SIA ICCI</a:t>
            </a:r>
            <a:endParaRPr lang="es-CL" sz="2400" dirty="0"/>
          </a:p>
          <a:p>
            <a:pPr algn="ctr"/>
            <a:r>
              <a:rPr lang="es-CL" sz="1400" dirty="0"/>
              <a:t>MANUEL MONASTERIO C.</a:t>
            </a:r>
          </a:p>
        </p:txBody>
      </p:sp>
    </p:spTree>
    <p:extLst>
      <p:ext uri="{BB962C8B-B14F-4D97-AF65-F5344CB8AC3E}">
        <p14:creationId xmlns:p14="http://schemas.microsoft.com/office/powerpoint/2010/main" val="4190592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9" name="Text Box 1031">
            <a:extLst>
              <a:ext uri="{FF2B5EF4-FFF2-40B4-BE49-F238E27FC236}">
                <a16:creationId xmlns:a16="http://schemas.microsoft.com/office/drawing/2014/main" id="{5313C2EE-39BB-CC42-84FB-846D246BD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527"/>
            <a:ext cx="8856663" cy="647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es-ES_tradnl" sz="3600" b="1" dirty="0">
                <a:solidFill>
                  <a:schemeClr val="tx2"/>
                </a:solidFill>
                <a:ea typeface="+mj-ea"/>
                <a:cs typeface="+mj-cs"/>
              </a:rPr>
              <a:t>Ejemplos de SI en la Pirámide</a:t>
            </a:r>
            <a:endParaRPr kumimoji="1" lang="es-PE" sz="3600" b="1" dirty="0">
              <a:solidFill>
                <a:schemeClr val="tx2"/>
              </a:solidFill>
              <a:ea typeface="+mj-ea"/>
              <a:cs typeface="+mj-cs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EF69AA9-AC83-4C47-A242-8AC9AC221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20249"/>
              </p:ext>
            </p:extLst>
          </p:nvPr>
        </p:nvGraphicFramePr>
        <p:xfrm>
          <a:off x="2791936" y="4763234"/>
          <a:ext cx="7059975" cy="1792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174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Sistemas en el nivel operativo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Seguimiento  de pedidos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Control de máquinas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Compra-venta de valores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Nómina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Compensación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Procesamiento de pedidos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Planificación de la planta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Administración del efectivo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Cuentas por pagar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Capacitación y desarrollo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9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Control de movimiento</a:t>
                      </a:r>
                      <a:r>
                        <a:rPr lang="es-ES_tradnl" sz="900" baseline="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 de materiales</a:t>
                      </a:r>
                      <a:endParaRPr lang="es-ES_tradnl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Cuentas por cobrar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Registro de empleados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>
                          <a:solidFill>
                            <a:schemeClr val="accent2"/>
                          </a:solidFill>
                        </a:rPr>
                        <a:t>Ventas y marketing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>
                          <a:solidFill>
                            <a:schemeClr val="accent2"/>
                          </a:solidFill>
                        </a:rPr>
                        <a:t>Producción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>
                          <a:solidFill>
                            <a:schemeClr val="accent2"/>
                          </a:solidFill>
                        </a:rPr>
                        <a:t>Finanzas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>
                          <a:solidFill>
                            <a:schemeClr val="accent2"/>
                          </a:solidFill>
                        </a:rPr>
                        <a:t>Contabilidad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>
                          <a:solidFill>
                            <a:schemeClr val="accent2"/>
                          </a:solidFill>
                        </a:rPr>
                        <a:t>RRHH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3E1ADAC-A980-A74F-8C7F-05F90B606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3987"/>
              </p:ext>
            </p:extLst>
          </p:nvPr>
        </p:nvGraphicFramePr>
        <p:xfrm>
          <a:off x="3157243" y="3334376"/>
          <a:ext cx="6329362" cy="13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4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930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1" dirty="0">
                          <a:solidFill>
                            <a:schemeClr val="bg1"/>
                          </a:solidFill>
                        </a:rPr>
                        <a:t>Sistemas en el nivel de conocimientos</a:t>
                      </a:r>
                    </a:p>
                  </a:txBody>
                  <a:tcPr marL="91434" marR="91434" marT="45731" marB="45731"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773"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Estaciones de trabajo para  ingeniería</a:t>
                      </a: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endParaRPr lang="es-ES_tradnl" sz="9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bg1"/>
                          </a:solidFill>
                        </a:rPr>
                        <a:t>Estaciones de trabajo  para gráficos</a:t>
                      </a: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endParaRPr lang="es-ES_tradnl" sz="9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bg1"/>
                          </a:solidFill>
                        </a:rPr>
                        <a:t>Estaciones de trabajo gerencial</a:t>
                      </a:r>
                    </a:p>
                  </a:txBody>
                  <a:tcPr marL="91434" marR="91434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36"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bg1"/>
                          </a:solidFill>
                        </a:rPr>
                        <a:t>Procesamiento de textos</a:t>
                      </a: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endParaRPr lang="es-ES_tradnl" sz="9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Digitalización  de documentos</a:t>
                      </a: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endParaRPr lang="es-ES_tradnl" sz="9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bg1"/>
                          </a:solidFill>
                        </a:rPr>
                        <a:t>Agendas</a:t>
                      </a:r>
                      <a:r>
                        <a:rPr lang="es-ES_tradnl" sz="900" baseline="0" dirty="0">
                          <a:solidFill>
                            <a:schemeClr val="bg1"/>
                          </a:solidFill>
                        </a:rPr>
                        <a:t> electrónicas</a:t>
                      </a:r>
                      <a:endParaRPr lang="es-ES_tradnl" sz="9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90B6BE6-35DF-4446-AA76-E737FEA13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54945"/>
              </p:ext>
            </p:extLst>
          </p:nvPr>
        </p:nvGraphicFramePr>
        <p:xfrm>
          <a:off x="3295650" y="2060575"/>
          <a:ext cx="5932488" cy="1309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871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1" dirty="0"/>
                        <a:t>Sistemas en el nivel de administración</a:t>
                      </a:r>
                    </a:p>
                  </a:txBody>
                  <a:tcPr marL="91421" marR="91421" marT="45731" marB="45731"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20">
                <a:tc>
                  <a:txBody>
                    <a:bodyPr/>
                    <a:lstStyle/>
                    <a:p>
                      <a:r>
                        <a:rPr lang="es-ES_tradnl" sz="900" dirty="0"/>
                        <a:t>Administración de ventas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Control de inventarios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Elaboración  de Presupuestos anuales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Análisis de inversiones de capital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Análisis de reubicación</a:t>
                      </a:r>
                    </a:p>
                  </a:txBody>
                  <a:tcPr marL="91421" marR="91421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720">
                <a:tc>
                  <a:txBody>
                    <a:bodyPr/>
                    <a:lstStyle/>
                    <a:p>
                      <a:r>
                        <a:rPr lang="es-ES_tradnl" sz="900" dirty="0"/>
                        <a:t>Análisis de regímenes de ventas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Programación de  la producción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Análisis de costos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rgbClr val="FF0000"/>
                          </a:solidFill>
                        </a:rPr>
                        <a:t>Análisis de precios/rentabilidad</a:t>
                      </a:r>
                    </a:p>
                  </a:txBody>
                  <a:tcPr marL="91421" marR="91421" marT="45731" marB="45731"/>
                </a:tc>
                <a:tc>
                  <a:txBody>
                    <a:bodyPr/>
                    <a:lstStyle/>
                    <a:p>
                      <a:r>
                        <a:rPr lang="es-ES_tradnl" sz="900" dirty="0"/>
                        <a:t>Análisis</a:t>
                      </a:r>
                      <a:r>
                        <a:rPr lang="es-ES_tradnl" sz="900" baseline="0" dirty="0"/>
                        <a:t> de costos de contrato</a:t>
                      </a:r>
                      <a:endParaRPr lang="es-ES_tradnl" sz="900" dirty="0"/>
                    </a:p>
                  </a:txBody>
                  <a:tcPr marL="91421" marR="91421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8B26D0B-A086-2D42-B813-F55F7CDE4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21513"/>
              </p:ext>
            </p:extLst>
          </p:nvPr>
        </p:nvGraphicFramePr>
        <p:xfrm>
          <a:off x="3575051" y="836614"/>
          <a:ext cx="5329238" cy="1224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623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2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Sistemas en el nivel estratégico</a:t>
                      </a:r>
                    </a:p>
                  </a:txBody>
                  <a:tcPr marL="91441" marR="91441" marT="45693" marB="45693"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339">
                <a:tc>
                  <a:txBody>
                    <a:bodyPr/>
                    <a:lstStyle/>
                    <a:p>
                      <a:r>
                        <a:rPr lang="es-ES_tradnl" sz="1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Pronósticos</a:t>
                      </a:r>
                      <a:r>
                        <a:rPr lang="es-ES_tradnl" sz="1000" baseline="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de tendencias de ventas a 5 años</a:t>
                      </a:r>
                      <a:endParaRPr lang="es-ES_tradnl" sz="10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Plan operativo a 5 años</a:t>
                      </a: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solidFill>
                            <a:srgbClr val="FF0000"/>
                          </a:solidFill>
                        </a:rPr>
                        <a:t>Pronósticos</a:t>
                      </a:r>
                      <a:r>
                        <a:rPr lang="es-ES_tradnl" sz="1000" baseline="0" dirty="0">
                          <a:solidFill>
                            <a:srgbClr val="FF0000"/>
                          </a:solidFill>
                        </a:rPr>
                        <a:t> de presupuesto a 5 años</a:t>
                      </a:r>
                      <a:endParaRPr lang="es-ES_tradnl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Planificación de utilidades</a:t>
                      </a: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Planificación de personal</a:t>
                      </a:r>
                    </a:p>
                  </a:txBody>
                  <a:tcPr marL="91441" marR="91441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55" name="Rectángulo redondeado 6">
            <a:extLst>
              <a:ext uri="{FF2B5EF4-FFF2-40B4-BE49-F238E27FC236}">
                <a16:creationId xmlns:a16="http://schemas.microsoft.com/office/drawing/2014/main" id="{B9C1A1A0-970F-9140-B26A-D471982B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836613"/>
            <a:ext cx="5329237" cy="122396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2400"/>
          </a:p>
        </p:txBody>
      </p:sp>
      <p:sp>
        <p:nvSpPr>
          <p:cNvPr id="51256" name="Rectángulo redondeado 12">
            <a:extLst>
              <a:ext uri="{FF2B5EF4-FFF2-40B4-BE49-F238E27FC236}">
                <a16:creationId xmlns:a16="http://schemas.microsoft.com/office/drawing/2014/main" id="{84699059-FCF2-AA4E-ACEF-0DDD525DD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8" y="2112963"/>
            <a:ext cx="5861050" cy="12446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2400"/>
          </a:p>
        </p:txBody>
      </p:sp>
      <p:sp>
        <p:nvSpPr>
          <p:cNvPr id="51257" name="Rectángulo redondeado 13">
            <a:extLst>
              <a:ext uri="{FF2B5EF4-FFF2-40B4-BE49-F238E27FC236}">
                <a16:creationId xmlns:a16="http://schemas.microsoft.com/office/drawing/2014/main" id="{6B3911DB-9EDB-0847-866C-35CA2A802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836613"/>
            <a:ext cx="5329237" cy="12239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2400"/>
          </a:p>
        </p:txBody>
      </p:sp>
      <p:sp>
        <p:nvSpPr>
          <p:cNvPr id="51258" name="Rectángulo redondeado 14">
            <a:extLst>
              <a:ext uri="{FF2B5EF4-FFF2-40B4-BE49-F238E27FC236}">
                <a16:creationId xmlns:a16="http://schemas.microsoft.com/office/drawing/2014/main" id="{F4DE403F-C77C-0A49-ACB3-1F2E47F2A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3409951"/>
            <a:ext cx="6337300" cy="12430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2400"/>
          </a:p>
        </p:txBody>
      </p:sp>
      <p:sp>
        <p:nvSpPr>
          <p:cNvPr id="51259" name="Rectángulo redondeado 15">
            <a:extLst>
              <a:ext uri="{FF2B5EF4-FFF2-40B4-BE49-F238E27FC236}">
                <a16:creationId xmlns:a16="http://schemas.microsoft.com/office/drawing/2014/main" id="{A7FC3ACB-C752-7240-A777-C6201CE76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705350"/>
            <a:ext cx="7200900" cy="15319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2400"/>
          </a:p>
        </p:txBody>
      </p:sp>
      <p:sp>
        <p:nvSpPr>
          <p:cNvPr id="51260" name="CuadroTexto 11">
            <a:extLst>
              <a:ext uri="{FF2B5EF4-FFF2-40B4-BE49-F238E27FC236}">
                <a16:creationId xmlns:a16="http://schemas.microsoft.com/office/drawing/2014/main" id="{F85C42D9-0D9F-254B-BF66-3AB3CD8CE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544" y="1331754"/>
            <a:ext cx="72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>
                <a:solidFill>
                  <a:srgbClr val="FFFF00"/>
                </a:solidFill>
              </a:rPr>
              <a:t>ESS</a:t>
            </a:r>
          </a:p>
        </p:txBody>
      </p:sp>
      <p:sp>
        <p:nvSpPr>
          <p:cNvPr id="51261" name="CuadroTexto 18">
            <a:extLst>
              <a:ext uri="{FF2B5EF4-FFF2-40B4-BE49-F238E27FC236}">
                <a16:creationId xmlns:a16="http://schemas.microsoft.com/office/drawing/2014/main" id="{5ED5CE29-F8D4-FB46-9A3B-0E4ACC0F5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544" y="2225120"/>
            <a:ext cx="720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/>
              <a:t>MIS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1800" b="1" dirty="0"/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/>
              <a:t>DSS</a:t>
            </a:r>
          </a:p>
        </p:txBody>
      </p:sp>
      <p:sp>
        <p:nvSpPr>
          <p:cNvPr id="51262" name="CuadroTexto 19">
            <a:extLst>
              <a:ext uri="{FF2B5EF4-FFF2-40B4-BE49-F238E27FC236}">
                <a16:creationId xmlns:a16="http://schemas.microsoft.com/office/drawing/2014/main" id="{3896A446-99AA-2E4E-8642-88E6A303B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3569494"/>
            <a:ext cx="7921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>
                <a:solidFill>
                  <a:schemeClr val="bg1"/>
                </a:solidFill>
              </a:rPr>
              <a:t>KWS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0" lang="es-ES_tradnl" altLang="es-CL" sz="1800" b="1" dirty="0"/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>
                <a:solidFill>
                  <a:schemeClr val="bg1"/>
                </a:solidFill>
              </a:rPr>
              <a:t>OAS</a:t>
            </a:r>
          </a:p>
        </p:txBody>
      </p:sp>
      <p:sp>
        <p:nvSpPr>
          <p:cNvPr id="51263" name="CuadroTexto 20">
            <a:extLst>
              <a:ext uri="{FF2B5EF4-FFF2-40B4-BE49-F238E27FC236}">
                <a16:creationId xmlns:a16="http://schemas.microsoft.com/office/drawing/2014/main" id="{64E89EAE-6C78-5841-91C1-F831B7291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5307911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s-ES_tradnl" altLang="es-CL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TPS</a:t>
            </a:r>
          </a:p>
        </p:txBody>
      </p:sp>
    </p:spTree>
    <p:extLst>
      <p:ext uri="{BB962C8B-B14F-4D97-AF65-F5344CB8AC3E}">
        <p14:creationId xmlns:p14="http://schemas.microsoft.com/office/powerpoint/2010/main" val="915828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5" grpId="0" animBg="1"/>
      <p:bldP spid="51256" grpId="0" animBg="1"/>
      <p:bldP spid="51257" grpId="0" animBg="1"/>
      <p:bldP spid="51258" grpId="0" animBg="1"/>
      <p:bldP spid="51259" grpId="0" animBg="1"/>
      <p:bldP spid="51260" grpId="0"/>
      <p:bldP spid="51261" grpId="0"/>
      <p:bldP spid="51262" grpId="0"/>
      <p:bldP spid="512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Agrupar 1">
            <a:extLst>
              <a:ext uri="{FF2B5EF4-FFF2-40B4-BE49-F238E27FC236}">
                <a16:creationId xmlns:a16="http://schemas.microsoft.com/office/drawing/2014/main" id="{B6CF1C79-A6B8-6A40-ADD6-106351AD0A20}"/>
              </a:ext>
            </a:extLst>
          </p:cNvPr>
          <p:cNvGrpSpPr>
            <a:grpSpLocks/>
          </p:cNvGrpSpPr>
          <p:nvPr/>
        </p:nvGrpSpPr>
        <p:grpSpPr bwMode="auto">
          <a:xfrm>
            <a:off x="2099256" y="2086377"/>
            <a:ext cx="7521262" cy="4648245"/>
            <a:chOff x="1654175" y="2420938"/>
            <a:chExt cx="5562600" cy="3287668"/>
          </a:xfrm>
        </p:grpSpPr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4114BB1D-3B8C-F441-8BCE-B65FA3D60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175" y="3335338"/>
              <a:ext cx="1828800" cy="527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5F5F5F"/>
                    </a:outerShdw>
                  </a:effectLst>
                  <a:latin typeface="Times New Roman" pitchFamily="18" charset="0"/>
                </a:rPr>
                <a:t>Sistema de administración MIS</a:t>
              </a:r>
              <a:endParaRPr lang="es-ES" sz="1400">
                <a:solidFill>
                  <a:schemeClr val="bg1"/>
                </a:solidFill>
                <a:effectLst>
                  <a:outerShdw blurRad="38100" dist="38100" dir="2700000" algn="tl">
                    <a:srgbClr val="5F5F5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B9A2D609-2B3F-704F-A9B6-9C4E6C19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375" y="2420938"/>
              <a:ext cx="1828800" cy="527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5F5F5F"/>
                    </a:outerShdw>
                  </a:effectLst>
                  <a:latin typeface="Times New Roman" pitchFamily="18" charset="0"/>
                </a:rPr>
                <a:t>Sistema de apoyo a ejecutivo ESS</a:t>
              </a:r>
              <a:endParaRPr lang="es-ES" sz="1400" dirty="0">
                <a:solidFill>
                  <a:schemeClr val="bg1"/>
                </a:solidFill>
                <a:effectLst>
                  <a:outerShdw blurRad="38100" dist="38100" dir="2700000" algn="tl">
                    <a:srgbClr val="5F5F5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2776CAD5-F265-9E49-A28C-1DED95F9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7975" y="3411538"/>
              <a:ext cx="1828800" cy="527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5F5F5F"/>
                    </a:outerShdw>
                  </a:effectLst>
                  <a:latin typeface="Times New Roman" pitchFamily="18" charset="0"/>
                </a:rPr>
                <a:t>Sistema de administración DSS</a:t>
              </a:r>
              <a:endParaRPr lang="es-ES" sz="1400" dirty="0">
                <a:solidFill>
                  <a:schemeClr val="bg1"/>
                </a:solidFill>
                <a:effectLst>
                  <a:outerShdw blurRad="38100" dist="38100" dir="2700000" algn="tl">
                    <a:srgbClr val="5F5F5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3800" name="Text Box 8">
              <a:extLst>
                <a:ext uri="{FF2B5EF4-FFF2-40B4-BE49-F238E27FC236}">
                  <a16:creationId xmlns:a16="http://schemas.microsoft.com/office/drawing/2014/main" id="{7ADCF80A-320B-C243-8B26-624035334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175" y="5240339"/>
              <a:ext cx="1828776" cy="4682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5F5F5F"/>
                    </a:outerShdw>
                  </a:effectLst>
                  <a:latin typeface="Times New Roman" pitchFamily="18" charset="0"/>
                </a:rPr>
                <a:t>Sistema de conocimiento  KWS y OAS</a:t>
              </a:r>
              <a:endParaRPr lang="es-ES" sz="1400" dirty="0">
                <a:solidFill>
                  <a:schemeClr val="bg1"/>
                </a:solidFill>
                <a:effectLst>
                  <a:outerShdw blurRad="38100" dist="38100" dir="2700000" algn="tl">
                    <a:srgbClr val="5F5F5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3801" name="Text Box 9">
              <a:extLst>
                <a:ext uri="{FF2B5EF4-FFF2-40B4-BE49-F238E27FC236}">
                  <a16:creationId xmlns:a16="http://schemas.microsoft.com/office/drawing/2014/main" id="{F92600A1-D06C-0346-A519-DAE0541F9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1775" y="5240339"/>
              <a:ext cx="1828789" cy="4682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5F5F5F"/>
                    </a:outerShdw>
                  </a:effectLst>
                  <a:latin typeface="Times New Roman" pitchFamily="18" charset="0"/>
                </a:rPr>
                <a:t>Sistema de procesamiento de transacción TPS</a:t>
              </a:r>
              <a:endParaRPr lang="es-ES" sz="1400" dirty="0">
                <a:solidFill>
                  <a:schemeClr val="bg1"/>
                </a:solidFill>
                <a:effectLst>
                  <a:outerShdw blurRad="38100" dist="38100" dir="2700000" algn="tl">
                    <a:srgbClr val="5F5F5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0184" name="Line 10">
              <a:extLst>
                <a:ext uri="{FF2B5EF4-FFF2-40B4-BE49-F238E27FC236}">
                  <a16:creationId xmlns:a16="http://schemas.microsoft.com/office/drawing/2014/main" id="{E348422F-875A-F84A-86A7-9DEC7590C8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4775" y="2725738"/>
              <a:ext cx="9144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85" name="Line 11">
              <a:extLst>
                <a:ext uri="{FF2B5EF4-FFF2-40B4-BE49-F238E27FC236}">
                  <a16:creationId xmlns:a16="http://schemas.microsoft.com/office/drawing/2014/main" id="{022EEE8F-85EC-C64F-906A-28E359D7AA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0375" y="2801938"/>
              <a:ext cx="838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86" name="Line 12">
              <a:extLst>
                <a:ext uri="{FF2B5EF4-FFF2-40B4-BE49-F238E27FC236}">
                  <a16:creationId xmlns:a16="http://schemas.microsoft.com/office/drawing/2014/main" id="{74520046-D42A-6148-9EF8-7F02B7F0F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3563938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87" name="Line 13">
              <a:extLst>
                <a:ext uri="{FF2B5EF4-FFF2-40B4-BE49-F238E27FC236}">
                  <a16:creationId xmlns:a16="http://schemas.microsoft.com/office/drawing/2014/main" id="{782022D1-83A7-4C4C-8822-C1F75C438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9921" y="5474473"/>
              <a:ext cx="160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88" name="Line 14">
              <a:extLst>
                <a:ext uri="{FF2B5EF4-FFF2-40B4-BE49-F238E27FC236}">
                  <a16:creationId xmlns:a16="http://schemas.microsoft.com/office/drawing/2014/main" id="{8278971B-2DFD-DE49-9F4A-B73655516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4375" y="3944938"/>
              <a:ext cx="19812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89" name="Line 15">
              <a:extLst>
                <a:ext uri="{FF2B5EF4-FFF2-40B4-BE49-F238E27FC236}">
                  <a16:creationId xmlns:a16="http://schemas.microsoft.com/office/drawing/2014/main" id="{7ADEE26C-A517-1A4C-8705-23C62A05F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4375" y="4021138"/>
              <a:ext cx="25146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90" name="Line 16">
              <a:extLst>
                <a:ext uri="{FF2B5EF4-FFF2-40B4-BE49-F238E27FC236}">
                  <a16:creationId xmlns:a16="http://schemas.microsoft.com/office/drawing/2014/main" id="{68F52B3E-F7C4-5048-8E53-40D38C466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4250" y="4097338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50191" name="Line 17">
              <a:extLst>
                <a:ext uri="{FF2B5EF4-FFF2-40B4-BE49-F238E27FC236}">
                  <a16:creationId xmlns:a16="http://schemas.microsoft.com/office/drawing/2014/main" id="{A0745A40-040A-304C-A24B-D417E5D4F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9050" y="4021138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50192" name="Line 18">
              <a:extLst>
                <a:ext uri="{FF2B5EF4-FFF2-40B4-BE49-F238E27FC236}">
                  <a16:creationId xmlns:a16="http://schemas.microsoft.com/office/drawing/2014/main" id="{46588F47-FD43-D745-93BA-403CC797F5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5751" y="4097337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8144" name="Rectangle 20">
            <a:extLst>
              <a:ext uri="{FF2B5EF4-FFF2-40B4-BE49-F238E27FC236}">
                <a16:creationId xmlns:a16="http://schemas.microsoft.com/office/drawing/2014/main" id="{A0D1464D-5B90-0A41-B6A3-93D3DEFD7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13" y="741563"/>
            <a:ext cx="8280400" cy="890587"/>
          </a:xfrm>
        </p:spPr>
        <p:txBody>
          <a:bodyPr/>
          <a:lstStyle/>
          <a:p>
            <a:pPr eaLnBrk="1" hangingPunct="1">
              <a:defRPr/>
            </a:pPr>
            <a:r>
              <a:rPr lang="es-ES_tradnl" altLang="x-none" b="1" dirty="0">
                <a:latin typeface="+mn-lt"/>
              </a:rPr>
              <a:t>Relación entre Sistemas</a:t>
            </a:r>
          </a:p>
        </p:txBody>
      </p:sp>
    </p:spTree>
    <p:extLst>
      <p:ext uri="{BB962C8B-B14F-4D97-AF65-F5344CB8AC3E}">
        <p14:creationId xmlns:p14="http://schemas.microsoft.com/office/powerpoint/2010/main" val="1747439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206" y="401453"/>
            <a:ext cx="3318344" cy="1882741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+mn-lt"/>
              </a:rPr>
              <a:t>Relación entre SI y la TD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957D3C-A952-FA4B-B6CA-254BDF5140B2}"/>
              </a:ext>
            </a:extLst>
          </p:cNvPr>
          <p:cNvGrpSpPr/>
          <p:nvPr/>
        </p:nvGrpSpPr>
        <p:grpSpPr>
          <a:xfrm>
            <a:off x="4935793" y="0"/>
            <a:ext cx="7256207" cy="3946184"/>
            <a:chOff x="992151" y="1333065"/>
            <a:chExt cx="9456908" cy="5370388"/>
          </a:xfrm>
        </p:grpSpPr>
        <p:sp>
          <p:nvSpPr>
            <p:cNvPr id="5" name="4 Rectángulo"/>
            <p:cNvSpPr/>
            <p:nvPr/>
          </p:nvSpPr>
          <p:spPr bwMode="auto">
            <a:xfrm>
              <a:off x="1090746" y="1333065"/>
              <a:ext cx="9358313" cy="537038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400" dirty="0">
                  <a:latin typeface="Times New Roman" pitchFamily="18" charset="0"/>
                </a:rPr>
                <a:t>v</a:t>
              </a:r>
            </a:p>
          </p:txBody>
        </p:sp>
        <p:sp>
          <p:nvSpPr>
            <p:cNvPr id="6" name="5 Rectángulo redondeado"/>
            <p:cNvSpPr/>
            <p:nvPr/>
          </p:nvSpPr>
          <p:spPr bwMode="auto">
            <a:xfrm>
              <a:off x="2519473" y="2047445"/>
              <a:ext cx="7715304" cy="4429156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2400" dirty="0">
                <a:latin typeface="Times New Roman" pitchFamily="18" charset="0"/>
              </a:endParaRPr>
            </a:p>
          </p:txBody>
        </p:sp>
        <p:sp>
          <p:nvSpPr>
            <p:cNvPr id="7" name="6 Elipse"/>
            <p:cNvSpPr/>
            <p:nvPr/>
          </p:nvSpPr>
          <p:spPr bwMode="auto">
            <a:xfrm>
              <a:off x="2876663" y="2547511"/>
              <a:ext cx="785818" cy="78581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TPS</a:t>
              </a:r>
            </a:p>
          </p:txBody>
        </p:sp>
        <p:sp>
          <p:nvSpPr>
            <p:cNvPr id="8" name="7 Elipse"/>
            <p:cNvSpPr/>
            <p:nvPr/>
          </p:nvSpPr>
          <p:spPr bwMode="auto">
            <a:xfrm>
              <a:off x="4591175" y="4859031"/>
              <a:ext cx="785818" cy="785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KWS</a:t>
              </a:r>
            </a:p>
          </p:txBody>
        </p:sp>
        <p:sp>
          <p:nvSpPr>
            <p:cNvPr id="9" name="8 Elipse"/>
            <p:cNvSpPr/>
            <p:nvPr/>
          </p:nvSpPr>
          <p:spPr bwMode="auto">
            <a:xfrm>
              <a:off x="4577089" y="3190453"/>
              <a:ext cx="785818" cy="78581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OAS</a:t>
              </a:r>
            </a:p>
          </p:txBody>
        </p:sp>
        <p:sp>
          <p:nvSpPr>
            <p:cNvPr id="10" name="9 Elipse"/>
            <p:cNvSpPr/>
            <p:nvPr/>
          </p:nvSpPr>
          <p:spPr bwMode="auto">
            <a:xfrm>
              <a:off x="6377125" y="3190453"/>
              <a:ext cx="785818" cy="78581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MIS</a:t>
              </a:r>
            </a:p>
          </p:txBody>
        </p:sp>
        <p:sp>
          <p:nvSpPr>
            <p:cNvPr id="11" name="10 Elipse"/>
            <p:cNvSpPr/>
            <p:nvPr/>
          </p:nvSpPr>
          <p:spPr bwMode="auto">
            <a:xfrm>
              <a:off x="7591571" y="4119147"/>
              <a:ext cx="785818" cy="78581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DSS</a:t>
              </a:r>
            </a:p>
          </p:txBody>
        </p:sp>
        <p:sp>
          <p:nvSpPr>
            <p:cNvPr id="12" name="11 Elipse"/>
            <p:cNvSpPr/>
            <p:nvPr/>
          </p:nvSpPr>
          <p:spPr bwMode="auto">
            <a:xfrm>
              <a:off x="8734579" y="5367318"/>
              <a:ext cx="785818" cy="785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sz="2000" dirty="0">
                  <a:latin typeface="Times New Roman" pitchFamily="18" charset="0"/>
                </a:rPr>
                <a:t>ESS</a:t>
              </a:r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2519473" y="1333065"/>
              <a:ext cx="7643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</a:rPr>
                <a:t>Nivel Organizacional</a:t>
              </a:r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2733787" y="1690255"/>
              <a:ext cx="1428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Operativo</a:t>
              </a: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4259366" y="1690255"/>
              <a:ext cx="1725633" cy="41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Conocimiento</a:t>
              </a:r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6146433" y="1690255"/>
              <a:ext cx="1785980" cy="41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Administrativo</a:t>
              </a:r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8369199" y="1690255"/>
              <a:ext cx="1428760" cy="41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Estratégico</a:t>
              </a: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1002734" y="2759350"/>
              <a:ext cx="1613557" cy="460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Estructurada</a:t>
              </a:r>
              <a:r>
                <a:rPr lang="es-ES" sz="1600" dirty="0"/>
                <a:t> 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992151" y="4154855"/>
              <a:ext cx="1628518" cy="712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err="1"/>
                <a:t>Semi</a:t>
              </a:r>
              <a:r>
                <a:rPr lang="es-ES" sz="1400" dirty="0"/>
                <a:t> Estructurada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1008936" y="5396514"/>
              <a:ext cx="1628518" cy="712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No Estructurada</a:t>
              </a:r>
            </a:p>
          </p:txBody>
        </p:sp>
        <p:sp>
          <p:nvSpPr>
            <p:cNvPr id="21" name="12 CuadroTexto">
              <a:extLst>
                <a:ext uri="{FF2B5EF4-FFF2-40B4-BE49-F238E27FC236}">
                  <a16:creationId xmlns:a16="http://schemas.microsoft.com/office/drawing/2014/main" id="{2F1D0F90-0F3D-514B-9237-4099F92E2344}"/>
                </a:ext>
              </a:extLst>
            </p:cNvPr>
            <p:cNvSpPr txBox="1"/>
            <p:nvPr/>
          </p:nvSpPr>
          <p:spPr>
            <a:xfrm>
              <a:off x="1038865" y="1998666"/>
              <a:ext cx="153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</a:rPr>
                <a:t>Tipo TD</a:t>
              </a:r>
            </a:p>
          </p:txBody>
        </p:sp>
      </p:grpSp>
      <p:sp>
        <p:nvSpPr>
          <p:cNvPr id="23" name="AutoShape 39">
            <a:extLst>
              <a:ext uri="{FF2B5EF4-FFF2-40B4-BE49-F238E27FC236}">
                <a16:creationId xmlns:a16="http://schemas.microsoft.com/office/drawing/2014/main" id="{E08301CE-4F98-CF4E-979F-57C2AF7AF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439" y="4098519"/>
            <a:ext cx="5847088" cy="1312809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8000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kumimoji="0" lang="es-PE" altLang="es-CL" sz="1100" dirty="0"/>
              <a:t>Sistema de Procesamiento de Transacciones (</a:t>
            </a:r>
            <a:r>
              <a:rPr kumimoji="0" lang="es-PE" altLang="es-CL" sz="1100" b="1" dirty="0"/>
              <a:t>TPS</a:t>
            </a:r>
            <a:r>
              <a:rPr kumimoji="0" lang="es-PE" altLang="es-CL" sz="1100" dirty="0"/>
              <a:t>, Transaction Processing System)</a:t>
            </a:r>
          </a:p>
          <a:p>
            <a:pPr algn="just"/>
            <a:r>
              <a:rPr kumimoji="0" lang="es-PE" altLang="es-CL" sz="1100" dirty="0"/>
              <a:t>Sistema de Trabajo de Conocimientos (</a:t>
            </a:r>
            <a:r>
              <a:rPr kumimoji="0" lang="es-PE" altLang="es-CL" sz="1100" b="1" dirty="0"/>
              <a:t>KWS</a:t>
            </a:r>
            <a:r>
              <a:rPr kumimoji="0" lang="es-PE" altLang="es-CL" sz="1100" dirty="0"/>
              <a:t>, Knowledge Work System)</a:t>
            </a:r>
          </a:p>
          <a:p>
            <a:pPr algn="just"/>
            <a:r>
              <a:rPr kumimoji="0" lang="es-PE" altLang="es-CL" sz="1100" dirty="0"/>
              <a:t>Sistema de Automatización de Oficinas (</a:t>
            </a:r>
            <a:r>
              <a:rPr kumimoji="0" lang="es-PE" altLang="es-CL" sz="1100" b="1" dirty="0"/>
              <a:t>OAS</a:t>
            </a:r>
            <a:r>
              <a:rPr kumimoji="0" lang="es-PE" altLang="es-CL" sz="1100" dirty="0"/>
              <a:t>, Office Automations System)</a:t>
            </a:r>
          </a:p>
          <a:p>
            <a:pPr algn="just"/>
            <a:r>
              <a:rPr kumimoji="0" lang="es-PE" altLang="es-CL" sz="1100" dirty="0"/>
              <a:t>Sistemas de Información Gerencial (</a:t>
            </a:r>
            <a:r>
              <a:rPr kumimoji="0" lang="es-PE" altLang="es-CL" sz="1100" b="1" dirty="0"/>
              <a:t>MIS</a:t>
            </a:r>
            <a:r>
              <a:rPr kumimoji="0" lang="es-PE" altLang="es-CL" sz="1100" dirty="0"/>
              <a:t>, Management Information System)</a:t>
            </a:r>
          </a:p>
          <a:p>
            <a:pPr algn="just"/>
            <a:r>
              <a:rPr kumimoji="0" lang="es-PE" altLang="es-CL" sz="1100" dirty="0"/>
              <a:t>Sistema de Apoyo de Decisiones (</a:t>
            </a:r>
            <a:r>
              <a:rPr kumimoji="0" lang="es-PE" altLang="es-CL" sz="1100" b="1" dirty="0"/>
              <a:t>DSS</a:t>
            </a:r>
            <a:r>
              <a:rPr kumimoji="0" lang="es-PE" altLang="es-CL" sz="1100" dirty="0"/>
              <a:t>, Decision – Support System)</a:t>
            </a:r>
          </a:p>
          <a:p>
            <a:pPr algn="just"/>
            <a:r>
              <a:rPr kumimoji="0" lang="es-PE" altLang="es-CL" sz="1100" dirty="0"/>
              <a:t>Sistema de Apoyo a Ejecutivos (</a:t>
            </a:r>
            <a:r>
              <a:rPr kumimoji="0" lang="es-PE" altLang="es-CL" sz="1100" b="1" dirty="0"/>
              <a:t>ESS</a:t>
            </a:r>
            <a:r>
              <a:rPr kumimoji="0" lang="es-PE" altLang="es-CL" sz="1100" dirty="0"/>
              <a:t>, Executive Support System)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FA96716-6928-D640-B2D9-E025FF4BB4F9}"/>
              </a:ext>
            </a:extLst>
          </p:cNvPr>
          <p:cNvGrpSpPr/>
          <p:nvPr/>
        </p:nvGrpSpPr>
        <p:grpSpPr>
          <a:xfrm>
            <a:off x="-299575" y="3139369"/>
            <a:ext cx="6876459" cy="3537468"/>
            <a:chOff x="448360" y="1587921"/>
            <a:chExt cx="7691192" cy="4428411"/>
          </a:xfrm>
        </p:grpSpPr>
        <p:graphicFrame>
          <p:nvGraphicFramePr>
            <p:cNvPr id="24" name="Marcador de contenido 3">
              <a:extLst>
                <a:ext uri="{FF2B5EF4-FFF2-40B4-BE49-F238E27FC236}">
                  <a16:creationId xmlns:a16="http://schemas.microsoft.com/office/drawing/2014/main" id="{E9C7B57C-2130-544A-8D28-41328D3E470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68209918"/>
                </p:ext>
              </p:extLst>
            </p:nvPr>
          </p:nvGraphicFramePr>
          <p:xfrm>
            <a:off x="2886330" y="1587921"/>
            <a:ext cx="5253222" cy="44284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1161C3A-72E2-1D46-8F54-E730337F5CB2}"/>
                </a:ext>
              </a:extLst>
            </p:cNvPr>
            <p:cNvSpPr txBox="1"/>
            <p:nvPr/>
          </p:nvSpPr>
          <p:spPr>
            <a:xfrm>
              <a:off x="448967" y="1747049"/>
              <a:ext cx="4135806" cy="65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CL" sz="1400" b="1" dirty="0">
                  <a:solidFill>
                    <a:schemeClr val="accent2"/>
                  </a:solidFill>
                </a:rPr>
                <a:t>Sistemas de Información Ejecutiva (ESS)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4E15BB2-D835-4248-809A-ABCBA7B801AD}"/>
                </a:ext>
              </a:extLst>
            </p:cNvPr>
            <p:cNvSpPr txBox="1"/>
            <p:nvPr/>
          </p:nvSpPr>
          <p:spPr>
            <a:xfrm>
              <a:off x="456941" y="2590968"/>
              <a:ext cx="3705078" cy="577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CL" sz="1200" b="1" dirty="0">
                  <a:solidFill>
                    <a:schemeClr val="accent4">
                      <a:lumMod val="75000"/>
                    </a:schemeClr>
                  </a:solidFill>
                </a:rPr>
                <a:t>Sistemas de Soporte de Decision es (DSS)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1CAA4B0-32C8-D543-99BF-557ACEAB57FA}"/>
                </a:ext>
              </a:extLst>
            </p:cNvPr>
            <p:cNvSpPr txBox="1"/>
            <p:nvPr/>
          </p:nvSpPr>
          <p:spPr>
            <a:xfrm>
              <a:off x="448360" y="3114187"/>
              <a:ext cx="3705078" cy="577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CL" sz="1200" b="1" dirty="0">
                  <a:solidFill>
                    <a:schemeClr val="accent4">
                      <a:lumMod val="75000"/>
                    </a:schemeClr>
                  </a:solidFill>
                </a:rPr>
                <a:t>Sistemas de Información de Gestión (MIS)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99A21979-8ADD-0345-83BB-90E2EF188191}"/>
                </a:ext>
              </a:extLst>
            </p:cNvPr>
            <p:cNvSpPr txBox="1"/>
            <p:nvPr/>
          </p:nvSpPr>
          <p:spPr>
            <a:xfrm>
              <a:off x="469066" y="4038427"/>
              <a:ext cx="2650759" cy="577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CL" sz="1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Sistemas de Gestión del Conocimiento (KWS)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9DB8187-0D80-4D4A-9248-4568BADC9F07}"/>
                </a:ext>
              </a:extLst>
            </p:cNvPr>
            <p:cNvSpPr txBox="1"/>
            <p:nvPr/>
          </p:nvSpPr>
          <p:spPr>
            <a:xfrm>
              <a:off x="448360" y="4932869"/>
              <a:ext cx="2897969" cy="577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CL" sz="1200" b="1" dirty="0">
                  <a:solidFill>
                    <a:srgbClr val="00B0F0"/>
                  </a:solidFill>
                </a:rPr>
                <a:t>Sistemas de Procesamiento  de Transacciones (TPS)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405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6521F-C5DB-FB4D-87ED-532CE88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latin typeface="Bradley Hand" pitchFamily="2" charset="77"/>
              </a:rPr>
              <a:t>FIN DE LA CLASE</a:t>
            </a:r>
          </a:p>
        </p:txBody>
      </p:sp>
    </p:spTree>
    <p:extLst>
      <p:ext uri="{BB962C8B-B14F-4D97-AF65-F5344CB8AC3E}">
        <p14:creationId xmlns:p14="http://schemas.microsoft.com/office/powerpoint/2010/main" val="4211980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9" name="Organization Chart 9">
            <a:extLst>
              <a:ext uri="{FF2B5EF4-FFF2-40B4-BE49-F238E27FC236}">
                <a16:creationId xmlns:a16="http://schemas.microsoft.com/office/drawing/2014/main" id="{3ACC5DAB-FE18-7646-8B3B-6A258B0728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3577" y="861197"/>
            <a:ext cx="8628062" cy="3492500"/>
            <a:chOff x="233" y="987"/>
            <a:chExt cx="4929" cy="2531"/>
          </a:xfrm>
        </p:grpSpPr>
        <p:sp>
          <p:nvSpPr>
            <p:cNvPr id="4099" name="AutoShape 8">
              <a:extLst>
                <a:ext uri="{FF2B5EF4-FFF2-40B4-BE49-F238E27FC236}">
                  <a16:creationId xmlns:a16="http://schemas.microsoft.com/office/drawing/2014/main" id="{0EF85593-55EB-014D-B5AE-EE4E7B96E4C6}"/>
                </a:ext>
              </a:extLst>
            </p:cNvPr>
            <p:cNvSpPr>
              <a:spLocks noGrp="1" noChangeAspect="1" noChangeArrowheads="1" noTextEdit="1"/>
            </p:cNvSpPr>
            <p:nvPr/>
          </p:nvSpPr>
          <p:spPr bwMode="auto">
            <a:xfrm>
              <a:off x="233" y="987"/>
              <a:ext cx="4929" cy="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/>
            <a:lstStyle/>
            <a:p>
              <a:pPr>
                <a:defRPr/>
              </a:pPr>
              <a:endParaRPr lang="es-ES_tradnl">
                <a:latin typeface="Tahoma" charset="0"/>
              </a:endParaRPr>
            </a:p>
          </p:txBody>
        </p:sp>
        <p:cxnSp>
          <p:nvCxnSpPr>
            <p:cNvPr id="36869" name="_s4100">
              <a:extLst>
                <a:ext uri="{FF2B5EF4-FFF2-40B4-BE49-F238E27FC236}">
                  <a16:creationId xmlns:a16="http://schemas.microsoft.com/office/drawing/2014/main" id="{8771F0AF-317C-514D-A75B-9B6E46AEF6EC}"/>
                </a:ext>
              </a:extLst>
            </p:cNvPr>
            <p:cNvCxnSpPr>
              <a:cxnSpLocks noChangeShapeType="1"/>
              <a:stCxn id="4120" idx="1"/>
              <a:endCxn id="4114" idx="2"/>
            </p:cNvCxnSpPr>
            <p:nvPr/>
          </p:nvCxnSpPr>
          <p:spPr bwMode="auto">
            <a:xfrm rot="10800000">
              <a:off x="4152" y="2125"/>
              <a:ext cx="144" cy="39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0" name="_s4101">
              <a:extLst>
                <a:ext uri="{FF2B5EF4-FFF2-40B4-BE49-F238E27FC236}">
                  <a16:creationId xmlns:a16="http://schemas.microsoft.com/office/drawing/2014/main" id="{2194FB18-86C2-FF4F-B7AD-69C259A6C560}"/>
                </a:ext>
              </a:extLst>
            </p:cNvPr>
            <p:cNvCxnSpPr>
              <a:cxnSpLocks noChangeShapeType="1"/>
              <a:stCxn id="4119" idx="1"/>
              <a:endCxn id="4113" idx="2"/>
            </p:cNvCxnSpPr>
            <p:nvPr/>
          </p:nvCxnSpPr>
          <p:spPr bwMode="auto">
            <a:xfrm rot="10800000">
              <a:off x="2998" y="2125"/>
              <a:ext cx="144" cy="11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1" name="_s4102">
              <a:extLst>
                <a:ext uri="{FF2B5EF4-FFF2-40B4-BE49-F238E27FC236}">
                  <a16:creationId xmlns:a16="http://schemas.microsoft.com/office/drawing/2014/main" id="{2D0B1C48-2E7E-4143-9517-F64024861019}"/>
                </a:ext>
              </a:extLst>
            </p:cNvPr>
            <p:cNvCxnSpPr>
              <a:cxnSpLocks noChangeShapeType="1"/>
              <a:stCxn id="4118" idx="1"/>
              <a:endCxn id="4113" idx="2"/>
            </p:cNvCxnSpPr>
            <p:nvPr/>
          </p:nvCxnSpPr>
          <p:spPr bwMode="auto">
            <a:xfrm rot="10800000">
              <a:off x="2998" y="2125"/>
              <a:ext cx="144" cy="39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2" name="_s4103">
              <a:extLst>
                <a:ext uri="{FF2B5EF4-FFF2-40B4-BE49-F238E27FC236}">
                  <a16:creationId xmlns:a16="http://schemas.microsoft.com/office/drawing/2014/main" id="{BE8670EB-B990-A542-A79D-A1765E5EE4E6}"/>
                </a:ext>
              </a:extLst>
            </p:cNvPr>
            <p:cNvCxnSpPr>
              <a:cxnSpLocks noChangeShapeType="1"/>
              <a:stCxn id="4117" idx="1"/>
              <a:endCxn id="4112" idx="2"/>
            </p:cNvCxnSpPr>
            <p:nvPr/>
          </p:nvCxnSpPr>
          <p:spPr bwMode="auto">
            <a:xfrm rot="10800000">
              <a:off x="1844" y="2125"/>
              <a:ext cx="144" cy="11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3" name="_s4104">
              <a:extLst>
                <a:ext uri="{FF2B5EF4-FFF2-40B4-BE49-F238E27FC236}">
                  <a16:creationId xmlns:a16="http://schemas.microsoft.com/office/drawing/2014/main" id="{4DC7A26E-5DB1-CE4A-981D-29781D1BB57A}"/>
                </a:ext>
              </a:extLst>
            </p:cNvPr>
            <p:cNvCxnSpPr>
              <a:cxnSpLocks noChangeShapeType="1"/>
              <a:stCxn id="36885" idx="1"/>
              <a:endCxn id="4112" idx="2"/>
            </p:cNvCxnSpPr>
            <p:nvPr/>
          </p:nvCxnSpPr>
          <p:spPr bwMode="auto">
            <a:xfrm rot="10800000">
              <a:off x="1844" y="2125"/>
              <a:ext cx="144" cy="39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4" name="_s4105">
              <a:extLst>
                <a:ext uri="{FF2B5EF4-FFF2-40B4-BE49-F238E27FC236}">
                  <a16:creationId xmlns:a16="http://schemas.microsoft.com/office/drawing/2014/main" id="{4FFCE374-96AA-5A48-A624-2EB93C3D5830}"/>
                </a:ext>
              </a:extLst>
            </p:cNvPr>
            <p:cNvCxnSpPr>
              <a:cxnSpLocks noChangeShapeType="1"/>
              <a:stCxn id="4115" idx="1"/>
              <a:endCxn id="4111" idx="2"/>
            </p:cNvCxnSpPr>
            <p:nvPr/>
          </p:nvCxnSpPr>
          <p:spPr bwMode="auto">
            <a:xfrm rot="10800000">
              <a:off x="690" y="2125"/>
              <a:ext cx="144" cy="39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5" name="_s4106">
              <a:extLst>
                <a:ext uri="{FF2B5EF4-FFF2-40B4-BE49-F238E27FC236}">
                  <a16:creationId xmlns:a16="http://schemas.microsoft.com/office/drawing/2014/main" id="{7CD3E8CE-D0B8-BE4C-AB19-C5CC870A9B12}"/>
                </a:ext>
              </a:extLst>
            </p:cNvPr>
            <p:cNvCxnSpPr>
              <a:cxnSpLocks noChangeShapeType="1"/>
              <a:stCxn id="4114" idx="0"/>
              <a:endCxn id="4110" idx="2"/>
            </p:cNvCxnSpPr>
            <p:nvPr/>
          </p:nvCxnSpPr>
          <p:spPr bwMode="auto">
            <a:xfrm rot="5400000" flipH="1">
              <a:off x="3371" y="948"/>
              <a:ext cx="107" cy="1454"/>
            </a:xfrm>
            <a:prstGeom prst="bentConnector3">
              <a:avLst>
                <a:gd name="adj1" fmla="val 4947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6" name="_s4107">
              <a:extLst>
                <a:ext uri="{FF2B5EF4-FFF2-40B4-BE49-F238E27FC236}">
                  <a16:creationId xmlns:a16="http://schemas.microsoft.com/office/drawing/2014/main" id="{90AEA2DD-EBD7-8F47-8730-949813106608}"/>
                </a:ext>
              </a:extLst>
            </p:cNvPr>
            <p:cNvCxnSpPr>
              <a:cxnSpLocks noChangeShapeType="1"/>
              <a:stCxn id="4113" idx="0"/>
              <a:endCxn id="4110" idx="2"/>
            </p:cNvCxnSpPr>
            <p:nvPr/>
          </p:nvCxnSpPr>
          <p:spPr bwMode="auto">
            <a:xfrm rot="5400000" flipH="1">
              <a:off x="2794" y="1525"/>
              <a:ext cx="107" cy="300"/>
            </a:xfrm>
            <a:prstGeom prst="bentConnector3">
              <a:avLst>
                <a:gd name="adj1" fmla="val 4947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_s4108">
              <a:extLst>
                <a:ext uri="{FF2B5EF4-FFF2-40B4-BE49-F238E27FC236}">
                  <a16:creationId xmlns:a16="http://schemas.microsoft.com/office/drawing/2014/main" id="{516558C0-600E-C84B-A981-54A2F4185DC6}"/>
                </a:ext>
              </a:extLst>
            </p:cNvPr>
            <p:cNvCxnSpPr>
              <a:cxnSpLocks noChangeShapeType="1"/>
              <a:stCxn id="4112" idx="0"/>
              <a:endCxn id="4110" idx="2"/>
            </p:cNvCxnSpPr>
            <p:nvPr/>
          </p:nvCxnSpPr>
          <p:spPr bwMode="auto">
            <a:xfrm rot="-5400000">
              <a:off x="2217" y="1248"/>
              <a:ext cx="107" cy="854"/>
            </a:xfrm>
            <a:prstGeom prst="bentConnector3">
              <a:avLst>
                <a:gd name="adj1" fmla="val 4947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8" name="_s4109">
              <a:extLst>
                <a:ext uri="{FF2B5EF4-FFF2-40B4-BE49-F238E27FC236}">
                  <a16:creationId xmlns:a16="http://schemas.microsoft.com/office/drawing/2014/main" id="{F04C6A43-C667-1B49-BCFF-1714C206A794}"/>
                </a:ext>
              </a:extLst>
            </p:cNvPr>
            <p:cNvCxnSpPr>
              <a:cxnSpLocks noChangeShapeType="1"/>
              <a:stCxn id="4111" idx="0"/>
              <a:endCxn id="4110" idx="2"/>
            </p:cNvCxnSpPr>
            <p:nvPr/>
          </p:nvCxnSpPr>
          <p:spPr bwMode="auto">
            <a:xfrm rot="-5400000">
              <a:off x="1640" y="671"/>
              <a:ext cx="107" cy="2008"/>
            </a:xfrm>
            <a:prstGeom prst="bentConnector3">
              <a:avLst>
                <a:gd name="adj1" fmla="val 4947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0" name="_s4110">
              <a:extLst>
                <a:ext uri="{FF2B5EF4-FFF2-40B4-BE49-F238E27FC236}">
                  <a16:creationId xmlns:a16="http://schemas.microsoft.com/office/drawing/2014/main" id="{44B27D17-4D41-1E4D-8179-4F276A79B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1408"/>
              <a:ext cx="1497" cy="21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1215" tIns="5606" rIns="11215" bIns="5606" anchor="ctr"/>
            <a:lstStyle/>
            <a:p>
              <a:pPr algn="ctr">
                <a:defRPr/>
              </a:pPr>
              <a:r>
                <a:rPr lang="es-PE" altLang="x-none" sz="1500">
                  <a:latin typeface="Verdana" charset="0"/>
                </a:rPr>
                <a:t>Sistemas de Información</a:t>
              </a:r>
            </a:p>
          </p:txBody>
        </p:sp>
        <p:sp>
          <p:nvSpPr>
            <p:cNvPr id="4111" name="_s4111">
              <a:extLst>
                <a:ext uri="{FF2B5EF4-FFF2-40B4-BE49-F238E27FC236}">
                  <a16:creationId xmlns:a16="http://schemas.microsoft.com/office/drawing/2014/main" id="{8774AE1D-7CF0-BC4E-9BF4-4C3A68181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" y="1728"/>
              <a:ext cx="914" cy="39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1215" tIns="5606" rIns="11215" bIns="5606" anchor="ctr"/>
            <a:lstStyle/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Sistemas de 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apoyo a las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operaciones</a:t>
              </a:r>
            </a:p>
          </p:txBody>
        </p:sp>
        <p:sp>
          <p:nvSpPr>
            <p:cNvPr id="4112" name="_s4112">
              <a:extLst>
                <a:ext uri="{FF2B5EF4-FFF2-40B4-BE49-F238E27FC236}">
                  <a16:creationId xmlns:a16="http://schemas.microsoft.com/office/drawing/2014/main" id="{685A7F35-AC21-B44B-AD35-C87E70E21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" y="1728"/>
              <a:ext cx="914" cy="39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1215" tIns="5606" rIns="11215" bIns="5606" anchor="ctr"/>
            <a:lstStyle/>
            <a:p>
              <a:pPr algn="ctr">
                <a:defRPr/>
              </a:pPr>
              <a:r>
                <a:rPr lang="es-PE" altLang="x-none" sz="1000" dirty="0">
                  <a:latin typeface="Verdana" charset="0"/>
                </a:rPr>
                <a:t>Sistema de apoyo </a:t>
              </a:r>
            </a:p>
            <a:p>
              <a:pPr algn="ctr">
                <a:defRPr/>
              </a:pPr>
              <a:r>
                <a:rPr lang="es-PE" altLang="x-none" sz="1000" dirty="0">
                  <a:latin typeface="Verdana" charset="0"/>
                </a:rPr>
                <a:t>de Conocimiento</a:t>
              </a:r>
            </a:p>
          </p:txBody>
        </p:sp>
        <p:sp>
          <p:nvSpPr>
            <p:cNvPr id="4113" name="_s4113">
              <a:extLst>
                <a:ext uri="{FF2B5EF4-FFF2-40B4-BE49-F238E27FC236}">
                  <a16:creationId xmlns:a16="http://schemas.microsoft.com/office/drawing/2014/main" id="{148515A7-6743-1544-9753-2EDAB6B27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728"/>
              <a:ext cx="914" cy="39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1215" tIns="5606" rIns="11215" bIns="5606" anchor="ctr"/>
            <a:lstStyle/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Sistemas de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Apoyo Gerencial</a:t>
              </a:r>
            </a:p>
          </p:txBody>
        </p:sp>
        <p:sp>
          <p:nvSpPr>
            <p:cNvPr id="4114" name="_s4114">
              <a:extLst>
                <a:ext uri="{FF2B5EF4-FFF2-40B4-BE49-F238E27FC236}">
                  <a16:creationId xmlns:a16="http://schemas.microsoft.com/office/drawing/2014/main" id="{ADE7F3A1-D26D-AC49-8411-3DCE5E273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" y="1728"/>
              <a:ext cx="914" cy="39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1215" tIns="5606" rIns="11215" bIns="5606" anchor="ctr"/>
            <a:lstStyle/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Sistemas de apoyo 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estratégico</a:t>
              </a:r>
            </a:p>
          </p:txBody>
        </p:sp>
        <p:sp>
          <p:nvSpPr>
            <p:cNvPr id="4115" name="_s4115">
              <a:extLst>
                <a:ext uri="{FF2B5EF4-FFF2-40B4-BE49-F238E27FC236}">
                  <a16:creationId xmlns:a16="http://schemas.microsoft.com/office/drawing/2014/main" id="{19C9A8EE-ACD5-AC40-BFD4-167BDC8B2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2232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6598" tIns="23298" rIns="46598" bIns="23298" anchor="ctr"/>
            <a:lstStyle/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Sistema de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Procesamiento</a:t>
              </a:r>
            </a:p>
            <a:p>
              <a:pPr algn="ctr">
                <a:defRPr/>
              </a:pPr>
              <a:r>
                <a:rPr lang="es-PE" altLang="x-none" sz="1000">
                  <a:latin typeface="Verdana" charset="0"/>
                </a:rPr>
                <a:t>De transacciones</a:t>
              </a:r>
            </a:p>
            <a:p>
              <a:pPr algn="ctr">
                <a:defRPr/>
              </a:pPr>
              <a:r>
                <a:rPr lang="es-PE" altLang="x-none" sz="1000" b="1">
                  <a:latin typeface="Verdana" charset="0"/>
                </a:rPr>
                <a:t>TPS</a:t>
              </a:r>
            </a:p>
          </p:txBody>
        </p:sp>
        <p:sp>
          <p:nvSpPr>
            <p:cNvPr id="36885" name="_s4116">
              <a:extLst>
                <a:ext uri="{FF2B5EF4-FFF2-40B4-BE49-F238E27FC236}">
                  <a16:creationId xmlns:a16="http://schemas.microsoft.com/office/drawing/2014/main" id="{FA44E37C-D10D-564F-83C0-6FDDB3A0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" y="2232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1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6598" tIns="23298" rIns="46598" bIns="23298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y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x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s-PE" altLang="es-CL" sz="1000">
                  <a:latin typeface="Verdana" panose="020B0604030504040204" pitchFamily="34" charset="0"/>
                </a:rPr>
                <a:t>Sistema de trabajo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s-PE" altLang="es-CL" sz="1000">
                  <a:latin typeface="Verdana" panose="020B0604030504040204" pitchFamily="34" charset="0"/>
                </a:rPr>
                <a:t>De conocimiento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s-PE" altLang="es-CL" sz="1000" b="1">
                  <a:latin typeface="Verdana" panose="020B0604030504040204" pitchFamily="34" charset="0"/>
                </a:rPr>
                <a:t>KWS</a:t>
              </a:r>
            </a:p>
          </p:txBody>
        </p:sp>
        <p:sp>
          <p:nvSpPr>
            <p:cNvPr id="4117" name="_s4117">
              <a:extLst>
                <a:ext uri="{FF2B5EF4-FFF2-40B4-BE49-F238E27FC236}">
                  <a16:creationId xmlns:a16="http://schemas.microsoft.com/office/drawing/2014/main" id="{C91FEA1A-1D5C-724D-A1B7-EC4E7E2E7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" y="2947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6598" tIns="23298" rIns="46598" bIns="23298" anchor="ctr"/>
            <a:lstStyle/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Sistema de 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Automatización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De Oficinas</a:t>
              </a:r>
            </a:p>
            <a:p>
              <a:pPr algn="ctr">
                <a:defRPr/>
              </a:pPr>
              <a:r>
                <a:rPr lang="es-PE" altLang="x-none" sz="1100" b="1">
                  <a:latin typeface="Verdana" charset="0"/>
                </a:rPr>
                <a:t>OAS</a:t>
              </a:r>
            </a:p>
          </p:txBody>
        </p:sp>
        <p:sp>
          <p:nvSpPr>
            <p:cNvPr id="4118" name="_s4118">
              <a:extLst>
                <a:ext uri="{FF2B5EF4-FFF2-40B4-BE49-F238E27FC236}">
                  <a16:creationId xmlns:a16="http://schemas.microsoft.com/office/drawing/2014/main" id="{E5AAA6C5-3389-5D47-92E2-FF4467A44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2232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6598" tIns="23298" rIns="46598" bIns="23298" anchor="ctr"/>
            <a:lstStyle/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Sistemas de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Información 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Gerencial</a:t>
              </a:r>
            </a:p>
            <a:p>
              <a:pPr algn="ctr">
                <a:defRPr/>
              </a:pPr>
              <a:r>
                <a:rPr lang="es-PE" altLang="x-none" sz="1100" b="1">
                  <a:latin typeface="Verdana" charset="0"/>
                </a:rPr>
                <a:t>MIS</a:t>
              </a:r>
            </a:p>
          </p:txBody>
        </p:sp>
        <p:sp>
          <p:nvSpPr>
            <p:cNvPr id="4119" name="_s4119">
              <a:extLst>
                <a:ext uri="{FF2B5EF4-FFF2-40B4-BE49-F238E27FC236}">
                  <a16:creationId xmlns:a16="http://schemas.microsoft.com/office/drawing/2014/main" id="{6D4D55A9-6352-F943-BC97-F78B06C05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2947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6598" tIns="23298" rIns="46598" bIns="23298" anchor="ctr"/>
            <a:lstStyle/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Sistema de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Apoyo a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Decisiones</a:t>
              </a:r>
            </a:p>
            <a:p>
              <a:pPr algn="ctr">
                <a:defRPr/>
              </a:pPr>
              <a:r>
                <a:rPr lang="es-PE" altLang="x-none" sz="1100" b="1">
                  <a:latin typeface="Verdana" charset="0"/>
                </a:rPr>
                <a:t>DSS</a:t>
              </a:r>
            </a:p>
          </p:txBody>
        </p:sp>
        <p:sp>
          <p:nvSpPr>
            <p:cNvPr id="4120" name="_s4120">
              <a:extLst>
                <a:ext uri="{FF2B5EF4-FFF2-40B4-BE49-F238E27FC236}">
                  <a16:creationId xmlns:a16="http://schemas.microsoft.com/office/drawing/2014/main" id="{9E392A3C-6459-3549-90C2-5FF91619B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232"/>
              <a:ext cx="866" cy="57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49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6598" tIns="23298" rIns="46598" bIns="23298" anchor="ctr"/>
            <a:lstStyle/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Sistema de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Apoyo a</a:t>
              </a:r>
            </a:p>
            <a:p>
              <a:pPr algn="ctr">
                <a:defRPr/>
              </a:pPr>
              <a:r>
                <a:rPr lang="es-PE" altLang="x-none" sz="1100">
                  <a:latin typeface="Verdana" charset="0"/>
                </a:rPr>
                <a:t>Ejecutivos</a:t>
              </a:r>
            </a:p>
            <a:p>
              <a:pPr algn="ctr">
                <a:defRPr/>
              </a:pPr>
              <a:r>
                <a:rPr lang="es-PE" altLang="x-none" sz="1100" b="1">
                  <a:latin typeface="Verdana" charset="0"/>
                </a:rPr>
                <a:t>ESS</a:t>
              </a:r>
            </a:p>
          </p:txBody>
        </p:sp>
      </p:grpSp>
      <p:sp>
        <p:nvSpPr>
          <p:cNvPr id="40999" name="AutoShape 39">
            <a:extLst>
              <a:ext uri="{FF2B5EF4-FFF2-40B4-BE49-F238E27FC236}">
                <a16:creationId xmlns:a16="http://schemas.microsoft.com/office/drawing/2014/main" id="{8F09E7FF-4407-BC45-9F41-E530743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4575176"/>
            <a:ext cx="8424862" cy="2093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8000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kumimoji="0" lang="es-PE" altLang="es-CL" sz="1600" dirty="0"/>
              <a:t>Sistema de Procesamiento de Transacciones (</a:t>
            </a:r>
            <a:r>
              <a:rPr kumimoji="0" lang="es-PE" altLang="es-CL" sz="1600" b="1" dirty="0"/>
              <a:t>TPS</a:t>
            </a:r>
            <a:r>
              <a:rPr kumimoji="0" lang="es-PE" altLang="es-CL" sz="1600" dirty="0"/>
              <a:t>, Transaction Processing System)</a:t>
            </a:r>
          </a:p>
          <a:p>
            <a:pPr algn="just"/>
            <a:r>
              <a:rPr kumimoji="0" lang="es-PE" altLang="es-CL" sz="1600" dirty="0"/>
              <a:t>Sistema de Trabajo de Conocimientos (</a:t>
            </a:r>
            <a:r>
              <a:rPr kumimoji="0" lang="es-PE" altLang="es-CL" sz="1600" b="1" dirty="0"/>
              <a:t>KWS</a:t>
            </a:r>
            <a:r>
              <a:rPr kumimoji="0" lang="es-PE" altLang="es-CL" sz="1600" dirty="0"/>
              <a:t>, Knowledge Work System)</a:t>
            </a:r>
          </a:p>
          <a:p>
            <a:pPr algn="just"/>
            <a:r>
              <a:rPr kumimoji="0" lang="es-PE" altLang="es-CL" sz="1600" dirty="0"/>
              <a:t>Sistema de Automatización de Oficinas (</a:t>
            </a:r>
            <a:r>
              <a:rPr kumimoji="0" lang="es-PE" altLang="es-CL" sz="1600" b="1" dirty="0"/>
              <a:t>OAS</a:t>
            </a:r>
            <a:r>
              <a:rPr kumimoji="0" lang="es-PE" altLang="es-CL" sz="1600" dirty="0"/>
              <a:t>, Office Automations System)</a:t>
            </a:r>
          </a:p>
          <a:p>
            <a:pPr algn="just"/>
            <a:r>
              <a:rPr kumimoji="0" lang="es-PE" altLang="es-CL" sz="1600" dirty="0"/>
              <a:t>Sistemas de Información Gerencial (</a:t>
            </a:r>
            <a:r>
              <a:rPr kumimoji="0" lang="es-PE" altLang="es-CL" sz="1600" b="1" dirty="0"/>
              <a:t>MIS</a:t>
            </a:r>
            <a:r>
              <a:rPr kumimoji="0" lang="es-PE" altLang="es-CL" sz="1600" dirty="0"/>
              <a:t>, Management Information System)</a:t>
            </a:r>
          </a:p>
          <a:p>
            <a:pPr algn="just"/>
            <a:r>
              <a:rPr kumimoji="0" lang="es-PE" altLang="es-CL" sz="1600" dirty="0"/>
              <a:t>Sistema de Apoyo de Decisiones (</a:t>
            </a:r>
            <a:r>
              <a:rPr kumimoji="0" lang="es-PE" altLang="es-CL" sz="1600" b="1" dirty="0"/>
              <a:t>DSS</a:t>
            </a:r>
            <a:r>
              <a:rPr kumimoji="0" lang="es-PE" altLang="es-CL" sz="1600" dirty="0"/>
              <a:t>, Decision – Support System)</a:t>
            </a:r>
          </a:p>
          <a:p>
            <a:pPr algn="just"/>
            <a:r>
              <a:rPr kumimoji="0" lang="es-PE" altLang="es-CL" sz="1600" dirty="0"/>
              <a:t>Sistema de Apoyo a Ejecutivos (</a:t>
            </a:r>
            <a:r>
              <a:rPr kumimoji="0" lang="es-PE" altLang="es-CL" sz="1600" b="1" dirty="0"/>
              <a:t>ESS</a:t>
            </a:r>
            <a:r>
              <a:rPr kumimoji="0" lang="es-PE" altLang="es-CL" sz="1600" dirty="0"/>
              <a:t>, Executive Support System)</a:t>
            </a:r>
          </a:p>
        </p:txBody>
      </p:sp>
      <p:sp>
        <p:nvSpPr>
          <p:cNvPr id="41000" name="Text Box 40">
            <a:extLst>
              <a:ext uri="{FF2B5EF4-FFF2-40B4-BE49-F238E27FC236}">
                <a16:creationId xmlns:a16="http://schemas.microsoft.com/office/drawing/2014/main" id="{FDECD5F7-3CD9-274B-A4CE-CD32AE9BB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1578"/>
            <a:ext cx="8424862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es-ES_tradnl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Tipos de SI en la Organización</a:t>
            </a:r>
            <a:endParaRPr kumimoji="1" lang="es-PE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1370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CB0B4-0CA6-E541-980C-4EF73B37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Características de los Sistemas Transaccionales </a:t>
            </a:r>
            <a:r>
              <a:rPr lang="es-CL" sz="2400" dirty="0"/>
              <a:t>(TPS)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FC3295-7841-544E-98BD-78664B7C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4" y="2130327"/>
            <a:ext cx="6434702" cy="5040321"/>
          </a:xfrm>
        </p:spPr>
        <p:txBody>
          <a:bodyPr>
            <a:noAutofit/>
          </a:bodyPr>
          <a:lstStyle/>
          <a:p>
            <a:pPr lvl="0" algn="just"/>
            <a:r>
              <a:rPr lang="es-ES_tradnl" sz="1800" dirty="0"/>
              <a:t>Normalmente son el primer tipo de S.I. que se implanta en las organizaciones</a:t>
            </a:r>
            <a:endParaRPr lang="es-CL" sz="1800" dirty="0"/>
          </a:p>
          <a:p>
            <a:pPr lvl="0" algn="just"/>
            <a:r>
              <a:rPr lang="es-ES_tradnl" sz="1800" dirty="0"/>
              <a:t>A través de estos suelen lograrse ahorros significativos de mano de obra</a:t>
            </a:r>
            <a:endParaRPr lang="es-CL" sz="1800" dirty="0"/>
          </a:p>
          <a:p>
            <a:pPr lvl="0" algn="just"/>
            <a:r>
              <a:rPr lang="es-ES_tradnl" sz="1800" dirty="0"/>
              <a:t>Son intensivos en entrada y salida de información, sus cálculos y procesos suelen ser  simples</a:t>
            </a:r>
            <a:endParaRPr lang="es-CL" sz="1800" dirty="0"/>
          </a:p>
          <a:p>
            <a:pPr lvl="0" algn="just"/>
            <a:r>
              <a:rPr lang="es-ES_tradnl" sz="1800" dirty="0"/>
              <a:t>Son recolectores de información, por ellos se cargan las grandes bases de datos para su uso posterior</a:t>
            </a:r>
            <a:endParaRPr lang="es-CL" sz="1800" dirty="0"/>
          </a:p>
          <a:p>
            <a:pPr lvl="0" algn="just"/>
            <a:r>
              <a:rPr lang="es-ES_tradnl" sz="1800" dirty="0"/>
              <a:t>Son fáciles de justificar ante la dirección general, pues sus beneficios son visibles y palpables</a:t>
            </a:r>
            <a:endParaRPr lang="es-CL" sz="1800" dirty="0"/>
          </a:p>
          <a:p>
            <a:pPr lvl="0" algn="just"/>
            <a:r>
              <a:rPr lang="es-ES_tradnl" sz="1800" dirty="0"/>
              <a:t>Son fácilmente adaptables a paquetes que se encuentran en el mercado</a:t>
            </a:r>
            <a:endParaRPr lang="es-CL" sz="1800" dirty="0"/>
          </a:p>
          <a:p>
            <a:pPr lvl="0" algn="just"/>
            <a:r>
              <a:rPr lang="es-ES_tradnl" sz="1800" dirty="0"/>
              <a:t>Ejemplos de estos sistemas son la facturación, nóminas, cuentas por cobrar, cuentas por pagar, contabilidad general, etc.</a:t>
            </a:r>
            <a:endParaRPr lang="es-CL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0C82C4-D2E1-B44C-9AC0-523BBA46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860" y="2202452"/>
            <a:ext cx="5318825" cy="40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09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41684-6416-5F48-B199-4278CB1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Características de los Sistemas Apoyo a la Toma de Desiciones (DSS,MIS)</a:t>
            </a:r>
            <a:r>
              <a:rPr lang="es-CL" sz="2400" dirty="0"/>
              <a:t> (1/2)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CA963-20C3-6445-AEAE-CECB7375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68" y="2512982"/>
            <a:ext cx="4807057" cy="3949811"/>
          </a:xfrm>
        </p:spPr>
        <p:txBody>
          <a:bodyPr>
            <a:normAutofit fontScale="85000" lnSpcReduction="20000"/>
          </a:bodyPr>
          <a:lstStyle/>
          <a:p>
            <a:pPr lvl="0" algn="just"/>
            <a:r>
              <a:rPr lang="es-ES_tradnl" sz="2200" dirty="0"/>
              <a:t>Se instalan después de los Sistemas Transaccionales más relevantes de la empresa, ya que éstos los utilizan</a:t>
            </a:r>
            <a:endParaRPr lang="es-CL" sz="2200" dirty="0"/>
          </a:p>
          <a:p>
            <a:pPr lvl="0" algn="just"/>
            <a:r>
              <a:rPr lang="es-ES_tradnl" sz="2200" dirty="0"/>
              <a:t>La información que generan sirve de apoyo a los mandos intermedios y la alta administración en el proceso de decisiones</a:t>
            </a:r>
            <a:endParaRPr lang="es-CL" sz="2200" dirty="0"/>
          </a:p>
          <a:p>
            <a:pPr lvl="0" algn="just"/>
            <a:r>
              <a:rPr lang="es-ES_tradnl" sz="2200" dirty="0"/>
              <a:t>Suelen ser intensivos en cálculos y escasos en entradas y salidas de información</a:t>
            </a:r>
            <a:endParaRPr lang="es-CL" sz="2200" dirty="0"/>
          </a:p>
          <a:p>
            <a:pPr lvl="0" algn="just"/>
            <a:r>
              <a:rPr lang="es-ES_tradnl" sz="2200" dirty="0"/>
              <a:t>No suelen ahorrar mano de obra, por lo que su justificación económica es difícil</a:t>
            </a:r>
            <a:endParaRPr lang="es-CL" sz="2200" dirty="0"/>
          </a:p>
          <a:p>
            <a:pPr lvl="0" algn="just"/>
            <a:r>
              <a:rPr lang="es-ES_tradnl" sz="2200" dirty="0"/>
              <a:t>Suelen ser sistemas interactivos y amigables ya que están dirigidos al usuario final.</a:t>
            </a:r>
            <a:endParaRPr lang="es-CL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3F34AD-5B22-0A44-AB5A-B68469F3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07" y="2512982"/>
            <a:ext cx="6310017" cy="34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9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D8AEB-6489-C447-9F2B-79C2CDF60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5" y="2280552"/>
            <a:ext cx="5591326" cy="4399217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es-ES_tradnl" dirty="0"/>
              <a:t>Apoyan la toma de decisiones que por su naturaleza son repetitivas y de decisiones no estructuradas que no suelen repetirse</a:t>
            </a:r>
            <a:endParaRPr lang="es-CL" dirty="0"/>
          </a:p>
          <a:p>
            <a:pPr lvl="0" algn="just"/>
            <a:r>
              <a:rPr lang="es-ES_tradnl" dirty="0"/>
              <a:t>Este tipo de sistemas puede incluir la programación de la producción, compra de materiales, flujo de fondos, proyecciones financieras, modelos de simulación de negocios, modelos de inventario, etc.</a:t>
            </a:r>
          </a:p>
          <a:p>
            <a:pPr algn="just"/>
            <a:r>
              <a:rPr lang="es-ES_tradnl" altLang="es-CL" dirty="0"/>
              <a:t>Los MIS proveen a los gerentes de este nivel reportes sobre el desempeño actual de la organización. Esta información se utiliza para supervisar y controlar la empresa, además de predecir su desempeño en el futuro. </a:t>
            </a:r>
          </a:p>
          <a:p>
            <a:pPr lvl="0" algn="just"/>
            <a:endParaRPr lang="es-CL" dirty="0"/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CAD87AE-F45E-8B41-85F1-633E829E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s-CL" dirty="0"/>
              <a:t>Características de los Sistemas Apoyo a la Toma de Desiciones (DSS,MIS)</a:t>
            </a:r>
            <a:r>
              <a:rPr lang="es-CL" sz="2400" dirty="0"/>
              <a:t> (2/2)</a:t>
            </a:r>
            <a:endParaRPr lang="es-CL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41BF900E-051D-E649-AFDE-209338539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2280552"/>
            <a:ext cx="5668567" cy="335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4">
            <a:extLst>
              <a:ext uri="{FF2B5EF4-FFF2-40B4-BE49-F238E27FC236}">
                <a16:creationId xmlns:a16="http://schemas.microsoft.com/office/drawing/2014/main" id="{F1EEB477-7A38-234A-9A87-1097E6334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81606"/>
            <a:ext cx="55542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0" lang="es-ES_tradnl" altLang="es-CL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informe, que muestra los datos consolidados de ventas anuales, lo produjo un MIS.</a:t>
            </a:r>
          </a:p>
        </p:txBody>
      </p:sp>
    </p:spTree>
    <p:extLst>
      <p:ext uri="{BB962C8B-B14F-4D97-AF65-F5344CB8AC3E}">
        <p14:creationId xmlns:p14="http://schemas.microsoft.com/office/powerpoint/2010/main" val="391654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24F8F6-6660-584A-A28F-481A69807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73" y="2140633"/>
            <a:ext cx="7192817" cy="4691609"/>
          </a:xfrm>
        </p:spPr>
        <p:txBody>
          <a:bodyPr>
            <a:normAutofit fontScale="70000" lnSpcReduction="20000"/>
          </a:bodyPr>
          <a:lstStyle/>
          <a:p>
            <a:pPr lvl="0" algn="just"/>
            <a:r>
              <a:rPr lang="es-ES_tradnl" sz="2900" dirty="0"/>
              <a:t>Su función primordial no es apoyar la automatización de procesos operativos ni proporcionar información para apoyar la de toma de decisiones, aunque si puede realizar dichas funciones</a:t>
            </a:r>
            <a:endParaRPr lang="es-CL" sz="2900" dirty="0"/>
          </a:p>
          <a:p>
            <a:pPr lvl="0" algn="just"/>
            <a:r>
              <a:rPr lang="es-ES_tradnl" sz="2900" dirty="0"/>
              <a:t>Su función es lograr ventajas que los competidores no posean, tales como ventajas en costos y servicios diferenciados con clientes y proveedores</a:t>
            </a:r>
            <a:endParaRPr lang="es-CL" sz="2900" dirty="0"/>
          </a:p>
          <a:p>
            <a:pPr lvl="0" algn="just"/>
            <a:r>
              <a:rPr lang="es-ES_tradnl" sz="2900" dirty="0"/>
              <a:t>Suelen desarrollarse dentro de la organización, por lo tanto no pueden adaptarse fácilmente a paquetes disponibles en el mercado.</a:t>
            </a:r>
            <a:endParaRPr lang="es-CL" sz="2900" dirty="0"/>
          </a:p>
          <a:p>
            <a:pPr lvl="0" algn="just"/>
            <a:r>
              <a:rPr lang="es-ES_tradnl" sz="2900" dirty="0"/>
              <a:t>Apoyan el proceso de innovación de productos y procesos dentro de la empresa</a:t>
            </a:r>
          </a:p>
          <a:p>
            <a:pPr algn="just"/>
            <a:r>
              <a:rPr lang="es-PE" altLang="es-CL" sz="2900" dirty="0"/>
              <a:t>Presentan gráficos y datos de muchas fuentes a través de una interfaz sencilla de manejar para los gerentes de nivel superior</a:t>
            </a:r>
          </a:p>
          <a:p>
            <a:pPr algn="just"/>
            <a:r>
              <a:rPr lang="es-PE" altLang="es-CL" sz="2900" dirty="0"/>
              <a:t>Estos sistemas incluyen cada vez en mayor grado análisis de tendencias, realizar pronósticos y “desglosar” los datos para obtener mayores niveles de detalle.</a:t>
            </a:r>
          </a:p>
          <a:p>
            <a:pPr lvl="0" algn="just"/>
            <a:endParaRPr lang="es-CL" dirty="0"/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042836-8562-6547-B30F-24A0CE13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73" y="483923"/>
            <a:ext cx="7396041" cy="1395812"/>
          </a:xfrm>
        </p:spPr>
        <p:txBody>
          <a:bodyPr/>
          <a:lstStyle/>
          <a:p>
            <a:pPr algn="ctr"/>
            <a:r>
              <a:rPr lang="es-CL" dirty="0"/>
              <a:t>Características de los Sistemas Estratégicos </a:t>
            </a:r>
            <a:r>
              <a:rPr lang="es-CL" sz="2400" dirty="0"/>
              <a:t>(ESS) 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8A554D-DDB3-9B4A-B4A3-95B5D7C3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42" y="185802"/>
            <a:ext cx="4325523" cy="3781834"/>
          </a:xfrm>
          <a:prstGeom prst="rect">
            <a:avLst/>
          </a:prstGeom>
        </p:spPr>
      </p:pic>
      <p:pic>
        <p:nvPicPr>
          <p:cNvPr id="1026" name="Picture 2" descr="Principales indicadores financieros">
            <a:extLst>
              <a:ext uri="{FF2B5EF4-FFF2-40B4-BE49-F238E27FC236}">
                <a16:creationId xmlns:a16="http://schemas.microsoft.com/office/drawing/2014/main" id="{3F134821-D207-FA43-B992-69367F75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41" y="3980872"/>
            <a:ext cx="4325523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1734A7D-B084-A741-B5B1-F80817A940EE}"/>
              </a:ext>
            </a:extLst>
          </p:cNvPr>
          <p:cNvSpPr/>
          <p:nvPr/>
        </p:nvSpPr>
        <p:spPr>
          <a:xfrm>
            <a:off x="1838866" y="1630648"/>
            <a:ext cx="44245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altLang="es-CL" sz="1100" dirty="0"/>
              <a:t>Sistema de Apoyo a Ejecutivos (</a:t>
            </a:r>
            <a:r>
              <a:rPr lang="es-PE" altLang="es-CL" sz="1100" b="1" dirty="0"/>
              <a:t>ESS</a:t>
            </a:r>
            <a:r>
              <a:rPr lang="es-PE" altLang="es-CL" sz="1100" dirty="0"/>
              <a:t>, Executive Support System)</a:t>
            </a:r>
          </a:p>
        </p:txBody>
      </p:sp>
    </p:spTree>
    <p:extLst>
      <p:ext uri="{BB962C8B-B14F-4D97-AF65-F5344CB8AC3E}">
        <p14:creationId xmlns:p14="http://schemas.microsoft.com/office/powerpoint/2010/main" val="2872508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23B6E-CAFB-794E-A3A5-20201DE8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Trabajadores del Conocimiento </a:t>
            </a:r>
            <a:r>
              <a:rPr lang="es-CL" sz="2800" dirty="0"/>
              <a:t>(KWS)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CD9E1-F3E8-A84A-8EE2-74408F93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0" y="2166390"/>
            <a:ext cx="8277698" cy="44358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Trabajadores del Conocimiento:</a:t>
            </a:r>
            <a:r>
              <a:rPr lang="es-CL" dirty="0"/>
              <a:t> son personas con títulos universitarios formales como Ingenieros, arquitectos, médicos, abogados, que diseñan productos o servicios y crean nueva información y conocimiento para la empresa</a:t>
            </a:r>
          </a:p>
          <a:p>
            <a:pPr algn="just"/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Trabajadores de los Datos</a:t>
            </a:r>
            <a:r>
              <a:rPr lang="es-CL" u="sng" dirty="0"/>
              <a:t>:</a:t>
            </a:r>
            <a:r>
              <a:rPr lang="es-CL" dirty="0"/>
              <a:t> Son personas como secretarias o contadores que principalmente utilizan, maneja o </a:t>
            </a:r>
            <a:r>
              <a:rPr lang="es-CL"/>
              <a:t>distribuyen información</a:t>
            </a:r>
            <a:endParaRPr lang="es-CL" dirty="0"/>
          </a:p>
          <a:p>
            <a:pPr algn="just"/>
            <a:r>
              <a:rPr lang="es-C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Trabajadores del Conocimiento desempeñan tres roles claves:</a:t>
            </a:r>
          </a:p>
          <a:p>
            <a:pPr lvl="1" algn="just"/>
            <a:r>
              <a:rPr lang="es-CL" dirty="0"/>
              <a:t>Mantener actualizado el conocimiento de la organización conforme este se desarrolle en el mundo exterior</a:t>
            </a:r>
          </a:p>
          <a:p>
            <a:pPr lvl="1" algn="just"/>
            <a:r>
              <a:rPr lang="es-CL" dirty="0"/>
              <a:t>Fungir como consultores internos en las áreas de conocimiento, en relación con los cambios y las oportunidades que estén gestando</a:t>
            </a:r>
          </a:p>
          <a:p>
            <a:pPr lvl="1" algn="just"/>
            <a:r>
              <a:rPr lang="es-CL" dirty="0"/>
              <a:t>Actuar como agentes de cambio evaluando, iniciando y promoviendo proyectos.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EB4D6A-3F55-7642-A37F-569469CA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820" y="2766465"/>
            <a:ext cx="3224814" cy="22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3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2E251-752A-E84A-9003-02967FF3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63" y="2150892"/>
            <a:ext cx="7425293" cy="4528878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charset="2"/>
              <a:buChar char="§"/>
              <a:defRPr/>
            </a:pPr>
            <a:r>
              <a:rPr lang="es-CL" sz="2500" dirty="0"/>
              <a:t>Apoyan a los trabajadores del conocimiento en la creación e integración del nuevo conocimiento en una organización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CL" sz="2500" dirty="0"/>
              <a:t>Apoyan a las desiciones de Marketing y Ventas, Gestión de Finanzas, competividad 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PE" altLang="x-none" sz="2500" dirty="0"/>
              <a:t>Satisfacen necesidades de información de la empresa para efectuar la planificación estratégica, definir el ámbito de acción , aplicar metodologías para desarollar las actividades en forma eficiente,  entre otras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PE" altLang="x-none" sz="2500" dirty="0"/>
              <a:t>Usan como entrada especificaciones de diseño, bases de conocimiento para provocar como salidas, Modelos y Gráficos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CL" sz="2500" dirty="0"/>
              <a:t>Buscan procesar y difundir la información, entre los cuales encontramos secretarias, bibliotecarios, personal de atención al clientem y los que crean la información y/o conocimiento llámese, investigadores, diseñadores, arquitectos, entre otros.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PE" altLang="x-none" sz="2500" dirty="0"/>
              <a:t>Orientado a usuarios profesionales (aportan el conocimiento) o personal técnico capacitado (promueven el conocimiento)</a:t>
            </a:r>
          </a:p>
          <a:p>
            <a:pPr algn="just">
              <a:buFont typeface="Wingdings" charset="2"/>
              <a:buChar char="§"/>
              <a:defRPr/>
            </a:pPr>
            <a:r>
              <a:rPr lang="es-PE" altLang="x-none" sz="1500" dirty="0"/>
              <a:t>Ejemplos:Sistemas CAD (Diseño Asistido por Computadora) CAM (</a:t>
            </a:r>
            <a:r>
              <a:rPr lang="es-CL" sz="1500" dirty="0"/>
              <a:t>Computer-Aided Manufacturing, Manufactura Asistida por el Computador), </a:t>
            </a:r>
            <a:r>
              <a:rPr lang="es-PE" altLang="x-none" sz="1500" dirty="0"/>
              <a:t>Sistemas de Realidad Virtual, Sistema de Imágenes de Documentos </a:t>
            </a:r>
          </a:p>
          <a:p>
            <a:pPr marL="0" indent="0">
              <a:buNone/>
              <a:defRPr/>
            </a:pPr>
            <a:endParaRPr lang="es-PE" altLang="x-none" dirty="0"/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2F0DAC-0E74-C74E-A99B-C13F1B88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27" y="4111249"/>
            <a:ext cx="3585240" cy="2324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B4B4D9-9E3D-4649-9B87-18EE429F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27" y="2150892"/>
            <a:ext cx="3585240" cy="1844165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23E742FB-7E1B-E64A-BB3E-E198024E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63" y="785126"/>
            <a:ext cx="9613861" cy="1080938"/>
          </a:xfrm>
        </p:spPr>
        <p:txBody>
          <a:bodyPr/>
          <a:lstStyle/>
          <a:p>
            <a:r>
              <a:rPr lang="es-CL" dirty="0"/>
              <a:t>Características de los Sistemas de Gestión del Conocimiento </a:t>
            </a:r>
            <a:r>
              <a:rPr lang="es-CL" sz="2400" dirty="0"/>
              <a:t>(KWS)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86418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5A36B-ECFA-944B-BAE4-E54ACA45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921811"/>
            <a:ext cx="9613861" cy="926716"/>
          </a:xfrm>
        </p:spPr>
        <p:txBody>
          <a:bodyPr>
            <a:normAutofit fontScale="90000"/>
          </a:bodyPr>
          <a:lstStyle/>
          <a:p>
            <a:r>
              <a:rPr kumimoji="1" lang="es-ES_tradnl" dirty="0">
                <a:solidFill>
                  <a:schemeClr val="tx2"/>
                </a:solidFill>
              </a:rPr>
              <a:t>Cuadro Resumen de Características de los SI</a:t>
            </a:r>
            <a:br>
              <a:rPr kumimoji="1" lang="es-PE" dirty="0">
                <a:solidFill>
                  <a:schemeClr val="tx2"/>
                </a:solidFill>
              </a:rPr>
            </a:br>
            <a:endParaRPr lang="es-CL" dirty="0"/>
          </a:p>
        </p:txBody>
      </p:sp>
      <p:graphicFrame>
        <p:nvGraphicFramePr>
          <p:cNvPr id="4" name="Group 76">
            <a:extLst>
              <a:ext uri="{FF2B5EF4-FFF2-40B4-BE49-F238E27FC236}">
                <a16:creationId xmlns:a16="http://schemas.microsoft.com/office/drawing/2014/main" id="{71D4E24B-8FCF-F149-A650-770779D18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633587"/>
              </p:ext>
            </p:extLst>
          </p:nvPr>
        </p:nvGraphicFramePr>
        <p:xfrm>
          <a:off x="1112355" y="2073348"/>
          <a:ext cx="8351837" cy="4589963"/>
        </p:xfrm>
        <a:graphic>
          <a:graphicData uri="http://schemas.openxmlformats.org/drawingml/2006/table">
            <a:tbl>
              <a:tblPr/>
              <a:tblGrid>
                <a:gridCol w="1671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9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TIPO DE SISTEMA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ENTRADAS 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INFORMACIÓN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PROCESAMIENTO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SALIDAS 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INFORMACIÓN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USUARIOS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11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ESS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Datos clasificados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Externos o internos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Gráficos y simulaciones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Proyecciones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Respuestas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Administradores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 nivel superior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37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DSS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Datos de bajo vol.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Modelos analíticos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Herramientas para el análisis de datos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Simulación y análisis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Informes especiales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Análisis de decisiones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Respuestas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Profesionales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administradores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MIS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de transac.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Modelos simples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Informes rutinarios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Modelos simples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es-PE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Informes sinópticos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Administradores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 nivel medio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KWS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Especificaciones 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Diseño, datos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Modelado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Simulación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Gráficos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Profesionales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Personal técnico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Ingenieros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OAS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Documentos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Programas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Adm. De doc’s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Programación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Documentos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Programas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Correos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oficinistas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TPS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Transacciones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Clasificación,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Listado,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Actualización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resúmenes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Personal operativo,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s-PE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supervisores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216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í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{CACBD0D8-5BA0-5546-8B9F-77666C554FC5}tf10001057</Template>
  <TotalTime>3850</TotalTime>
  <Words>1413</Words>
  <Application>Microsoft Macintosh PowerPoint</Application>
  <PresentationFormat>Panorámica</PresentationFormat>
  <Paragraphs>241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Arial</vt:lpstr>
      <vt:lpstr>Bradley Hand</vt:lpstr>
      <vt:lpstr>Calibri</vt:lpstr>
      <vt:lpstr>Monotype Sorts</vt:lpstr>
      <vt:lpstr>Tahoma</vt:lpstr>
      <vt:lpstr>Times New Roman</vt:lpstr>
      <vt:lpstr>Trebuchet MS</vt:lpstr>
      <vt:lpstr>Verdana</vt:lpstr>
      <vt:lpstr>Wingdings</vt:lpstr>
      <vt:lpstr>Berlín</vt:lpstr>
      <vt:lpstr>SISTEMAS DE INFORMACIÓN</vt:lpstr>
      <vt:lpstr>Presentación de PowerPoint</vt:lpstr>
      <vt:lpstr>Características de los Sistemas Transaccionales (TPS) </vt:lpstr>
      <vt:lpstr>Características de los Sistemas Apoyo a la Toma de Desiciones (DSS,MIS) (1/2)</vt:lpstr>
      <vt:lpstr>Características de los Sistemas Apoyo a la Toma de Desiciones (DSS,MIS) (2/2)</vt:lpstr>
      <vt:lpstr>Características de los Sistemas Estratégicos (ESS) </vt:lpstr>
      <vt:lpstr>Tipos de Trabajadores del Conocimiento (KWS)</vt:lpstr>
      <vt:lpstr>Características de los Sistemas de Gestión del Conocimiento (KWS) </vt:lpstr>
      <vt:lpstr>Cuadro Resumen de Características de los SI </vt:lpstr>
      <vt:lpstr>Presentación de PowerPoint</vt:lpstr>
      <vt:lpstr>Relación entre Sistemas</vt:lpstr>
      <vt:lpstr>Relación entre SI y la TD</vt:lpstr>
      <vt:lpstr>FIN DE LA CLASE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</dc:title>
  <dc:creator>Manuel Monasterio</dc:creator>
  <cp:lastModifiedBy>Microsoft Office User</cp:lastModifiedBy>
  <cp:revision>132</cp:revision>
  <dcterms:created xsi:type="dcterms:W3CDTF">2019-10-06T02:05:09Z</dcterms:created>
  <dcterms:modified xsi:type="dcterms:W3CDTF">2022-10-24T18:24:55Z</dcterms:modified>
</cp:coreProperties>
</file>